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4"/>
    <p:sldMasterId id="2147483659" r:id="rId5"/>
  </p:sldMasterIdLst>
  <p:notesMasterIdLst>
    <p:notesMasterId r:id="rId63"/>
  </p:notesMasterIdLst>
  <p:handoutMasterIdLst>
    <p:handoutMasterId r:id="rId64"/>
  </p:handoutMasterIdLst>
  <p:sldIdLst>
    <p:sldId id="330" r:id="rId6"/>
    <p:sldId id="410" r:id="rId7"/>
    <p:sldId id="408" r:id="rId8"/>
    <p:sldId id="411" r:id="rId9"/>
    <p:sldId id="412" r:id="rId10"/>
    <p:sldId id="473" r:id="rId11"/>
    <p:sldId id="413" r:id="rId12"/>
    <p:sldId id="369" r:id="rId13"/>
    <p:sldId id="414" r:id="rId14"/>
    <p:sldId id="415" r:id="rId15"/>
    <p:sldId id="474" r:id="rId16"/>
    <p:sldId id="416" r:id="rId17"/>
    <p:sldId id="420" r:id="rId18"/>
    <p:sldId id="422" r:id="rId19"/>
    <p:sldId id="423" r:id="rId20"/>
    <p:sldId id="424" r:id="rId21"/>
    <p:sldId id="472" r:id="rId22"/>
    <p:sldId id="426" r:id="rId23"/>
    <p:sldId id="427" r:id="rId24"/>
    <p:sldId id="428" r:id="rId25"/>
    <p:sldId id="429" r:id="rId26"/>
    <p:sldId id="430" r:id="rId27"/>
    <p:sldId id="431" r:id="rId28"/>
    <p:sldId id="432" r:id="rId29"/>
    <p:sldId id="433" r:id="rId30"/>
    <p:sldId id="434" r:id="rId31"/>
    <p:sldId id="436" r:id="rId32"/>
    <p:sldId id="437" r:id="rId33"/>
    <p:sldId id="438" r:id="rId34"/>
    <p:sldId id="439" r:id="rId35"/>
    <p:sldId id="475" r:id="rId36"/>
    <p:sldId id="488" r:id="rId37"/>
    <p:sldId id="444" r:id="rId38"/>
    <p:sldId id="445" r:id="rId39"/>
    <p:sldId id="447" r:id="rId40"/>
    <p:sldId id="450" r:id="rId41"/>
    <p:sldId id="451" r:id="rId42"/>
    <p:sldId id="452" r:id="rId43"/>
    <p:sldId id="453" r:id="rId44"/>
    <p:sldId id="454" r:id="rId45"/>
    <p:sldId id="455" r:id="rId46"/>
    <p:sldId id="457" r:id="rId47"/>
    <p:sldId id="458" r:id="rId48"/>
    <p:sldId id="459" r:id="rId49"/>
    <p:sldId id="460" r:id="rId50"/>
    <p:sldId id="461" r:id="rId51"/>
    <p:sldId id="462" r:id="rId52"/>
    <p:sldId id="463" r:id="rId53"/>
    <p:sldId id="467" r:id="rId54"/>
    <p:sldId id="468" r:id="rId55"/>
    <p:sldId id="469" r:id="rId56"/>
    <p:sldId id="470" r:id="rId57"/>
    <p:sldId id="471" r:id="rId58"/>
    <p:sldId id="496" r:id="rId59"/>
    <p:sldId id="497" r:id="rId60"/>
    <p:sldId id="498" r:id="rId61"/>
    <p:sldId id="499" r:id="rId62"/>
  </p:sldIdLst>
  <p:sldSz cx="9144000" cy="6858000" type="screen4x3"/>
  <p:notesSz cx="7010400" cy="9296400"/>
  <p:embeddedFontLst>
    <p:embeddedFont>
      <p:font typeface="Calibri" panose="020F0502020204030204" pitchFamily="34" charset="0"/>
      <p:regular r:id="rId65"/>
      <p:bold r:id="rId66"/>
      <p:italic r:id="rId67"/>
      <p:boldItalic r:id="rId68"/>
    </p:embeddedFont>
    <p:embeddedFont>
      <p:font typeface="Cambria Math" panose="02040503050406030204" pitchFamily="18" charset="0"/>
      <p:regular r:id="rId69"/>
    </p:embeddedFont>
    <p:embeddedFont>
      <p:font typeface="Consolas" panose="020B0609020204030204" pitchFamily="49" charset="0"/>
      <p:regular r:id="rId70"/>
      <p:bold r:id="rId71"/>
      <p:italic r:id="rId72"/>
      <p:boldItalic r:id="rId73"/>
    </p:embeddedFont>
    <p:embeddedFont>
      <p:font typeface="Noto Sans Symbols" panose="020B0604020202020204" charset="0"/>
      <p:regular r:id="rId74"/>
    </p:embeddedFont>
    <p:embeddedFont>
      <p:font typeface="Verdana" panose="020B0604030504040204" pitchFamily="34" charset="0"/>
      <p:regular r:id="rId75"/>
      <p:bold r:id="rId76"/>
      <p:italic r:id="rId77"/>
      <p:boldItalic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042" userDrawn="1">
          <p15:clr>
            <a:srgbClr val="A4A3A4"/>
          </p15:clr>
        </p15:guide>
        <p15:guide id="2" pos="295" userDrawn="1">
          <p15:clr>
            <a:srgbClr val="A4A3A4"/>
          </p15:clr>
        </p15:guide>
        <p15:guide id="3" orient="horz" pos="4178" userDrawn="1">
          <p15:clr>
            <a:srgbClr val="A4A3A4"/>
          </p15:clr>
        </p15:guide>
        <p15:guide id="4" orient="horz" pos="119" userDrawn="1">
          <p15:clr>
            <a:srgbClr val="A4A3A4"/>
          </p15:clr>
        </p15:guide>
        <p15:guide id="5" orient="horz" pos="709" userDrawn="1">
          <p15:clr>
            <a:srgbClr val="A4A3A4"/>
          </p15:clr>
        </p15:guide>
        <p15:guide id="6" orient="horz" pos="1071" userDrawn="1">
          <p15:clr>
            <a:srgbClr val="A4A3A4"/>
          </p15:clr>
        </p15:guide>
        <p15:guide id="7" pos="63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 id="6" name="AnnMarie Short" initials="AS" lastIdx="35" clrIdx="6">
    <p:extLst>
      <p:ext uri="{19B8F6BF-5375-455C-9EA6-DF929625EA0E}">
        <p15:presenceInfo xmlns:p15="http://schemas.microsoft.com/office/powerpoint/2012/main" userId="5a9a73d1263ca8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611" autoAdjust="0"/>
    <p:restoredTop sz="91698" autoAdjust="0"/>
  </p:normalViewPr>
  <p:slideViewPr>
    <p:cSldViewPr snapToGrid="0" snapToObjects="1">
      <p:cViewPr varScale="1">
        <p:scale>
          <a:sx n="148" d="100"/>
          <a:sy n="148" d="100"/>
        </p:scale>
        <p:origin x="4692" y="114"/>
      </p:cViewPr>
      <p:guideLst>
        <p:guide orient="horz" pos="4042"/>
        <p:guide pos="295"/>
        <p:guide orient="horz" pos="4178"/>
        <p:guide orient="horz" pos="119"/>
        <p:guide orient="horz" pos="709"/>
        <p:guide orient="horz" pos="1071"/>
        <p:guide pos="635"/>
      </p:guideLst>
    </p:cSldViewPr>
  </p:slideViewPr>
  <p:outlineViewPr>
    <p:cViewPr>
      <p:scale>
        <a:sx n="33" d="100"/>
        <a:sy n="33" d="100"/>
      </p:scale>
      <p:origin x="0" y="-38933"/>
    </p:cViewPr>
  </p:outlineViewPr>
  <p:notesTextViewPr>
    <p:cViewPr>
      <p:scale>
        <a:sx n="100" d="100"/>
        <a:sy n="100" d="100"/>
      </p:scale>
      <p:origin x="0" y="0"/>
    </p:cViewPr>
  </p:notesTextViewPr>
  <p:sorterViewPr>
    <p:cViewPr>
      <p:scale>
        <a:sx n="100" d="100"/>
        <a:sy n="100" d="100"/>
      </p:scale>
      <p:origin x="0" y="-3346"/>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notesMaster" Target="notesMasters/notesMaster1.xml"/><Relationship Id="rId68" Type="http://schemas.openxmlformats.org/officeDocument/2006/relationships/font" Target="fonts/font4.fntdata"/><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font" Target="fonts/font10.fntdata"/><Relationship Id="rId79"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theme" Target="theme/theme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handoutMaster" Target="handoutMasters/handoutMaster1.xml"/><Relationship Id="rId69" Type="http://schemas.openxmlformats.org/officeDocument/2006/relationships/font" Target="fonts/font5.fntdata"/><Relationship Id="rId77" Type="http://schemas.openxmlformats.org/officeDocument/2006/relationships/font" Target="fonts/font13.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8.fntdata"/><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font" Target="fonts/font3.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font" Target="fonts/font6.fntdata"/><Relationship Id="rId75" Type="http://schemas.openxmlformats.org/officeDocument/2006/relationships/font" Target="fonts/font11.fntdata"/><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font" Target="fonts/font14.fntdata"/><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12.fntdata"/><Relationship Id="rId7" Type="http://schemas.openxmlformats.org/officeDocument/2006/relationships/slide" Target="slides/slide2.xml"/><Relationship Id="rId71" Type="http://schemas.openxmlformats.org/officeDocument/2006/relationships/font" Target="fonts/font7.fntdata"/><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font" Target="fonts/font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2885CB01-6679-D646-ACB3-8B04B786C15F}" type="datetimeFigureOut">
              <a:rPr lang="en-US" smtClean="0"/>
              <a:t>4/3/2025</a:t>
            </a:fld>
            <a:endParaRPr lang="en-US" dirty="0"/>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1" y="0"/>
            <a:ext cx="3037839" cy="464820"/>
          </a:xfrm>
          <a:prstGeom prst="rect">
            <a:avLst/>
          </a:prstGeom>
          <a:noFill/>
          <a:ln>
            <a:noFill/>
          </a:ln>
        </p:spPr>
        <p:txBody>
          <a:bodyPr lIns="93162" tIns="93162" rIns="93162" bIns="93162"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65887" marR="0" lvl="1" indent="0" algn="l" rtl="0">
              <a:spcBef>
                <a:spcPts val="0"/>
              </a:spcBef>
              <a:buNone/>
              <a:defRPr sz="1800" b="0" i="0" u="none" strike="noStrike" cap="none">
                <a:solidFill>
                  <a:schemeClr val="dk1"/>
                </a:solidFill>
                <a:latin typeface="Arial"/>
                <a:ea typeface="Arial"/>
                <a:cs typeface="Arial"/>
                <a:sym typeface="Arial"/>
              </a:defRPr>
            </a:lvl2pPr>
            <a:lvl3pPr marL="931774" marR="0" lvl="2" indent="0" algn="l" rtl="0">
              <a:spcBef>
                <a:spcPts val="0"/>
              </a:spcBef>
              <a:buNone/>
              <a:defRPr sz="1800" b="0" i="0" u="none" strike="noStrike" cap="none">
                <a:solidFill>
                  <a:schemeClr val="dk1"/>
                </a:solidFill>
                <a:latin typeface="Arial"/>
                <a:ea typeface="Arial"/>
                <a:cs typeface="Arial"/>
                <a:sym typeface="Arial"/>
              </a:defRPr>
            </a:lvl3pPr>
            <a:lvl4pPr marL="1397660" marR="0" lvl="3" indent="0" algn="l" rtl="0">
              <a:spcBef>
                <a:spcPts val="0"/>
              </a:spcBef>
              <a:buNone/>
              <a:defRPr sz="1800" b="0" i="0" u="none" strike="noStrike" cap="none">
                <a:solidFill>
                  <a:schemeClr val="dk1"/>
                </a:solidFill>
                <a:latin typeface="Arial"/>
                <a:ea typeface="Arial"/>
                <a:cs typeface="Arial"/>
                <a:sym typeface="Arial"/>
              </a:defRPr>
            </a:lvl4pPr>
            <a:lvl5pPr marL="1863547" marR="0" lvl="4" indent="0" algn="l" rtl="0">
              <a:spcBef>
                <a:spcPts val="0"/>
              </a:spcBef>
              <a:buNone/>
              <a:defRPr sz="1800" b="0" i="0" u="none" strike="noStrike" cap="none">
                <a:solidFill>
                  <a:schemeClr val="dk1"/>
                </a:solidFill>
                <a:latin typeface="Arial"/>
                <a:ea typeface="Arial"/>
                <a:cs typeface="Arial"/>
                <a:sym typeface="Arial"/>
              </a:defRPr>
            </a:lvl5pPr>
            <a:lvl6pPr marL="2329434" marR="0" lvl="5" indent="0" algn="l" rtl="0">
              <a:spcBef>
                <a:spcPts val="0"/>
              </a:spcBef>
              <a:buNone/>
              <a:defRPr sz="1800" b="0" i="0" u="none" strike="noStrike" cap="none">
                <a:solidFill>
                  <a:schemeClr val="dk1"/>
                </a:solidFill>
                <a:latin typeface="Arial"/>
                <a:ea typeface="Arial"/>
                <a:cs typeface="Arial"/>
                <a:sym typeface="Arial"/>
              </a:defRPr>
            </a:lvl6pPr>
            <a:lvl7pPr marL="2795321" marR="0" lvl="6" indent="0" algn="l" rtl="0">
              <a:spcBef>
                <a:spcPts val="0"/>
              </a:spcBef>
              <a:buNone/>
              <a:defRPr sz="1800" b="0" i="0" u="none" strike="noStrike" cap="none">
                <a:solidFill>
                  <a:schemeClr val="dk1"/>
                </a:solidFill>
                <a:latin typeface="Arial"/>
                <a:ea typeface="Arial"/>
                <a:cs typeface="Arial"/>
                <a:sym typeface="Arial"/>
              </a:defRPr>
            </a:lvl7pPr>
            <a:lvl8pPr marL="3261208" marR="0" lvl="7" indent="0" algn="l" rtl="0">
              <a:spcBef>
                <a:spcPts val="0"/>
              </a:spcBef>
              <a:buNone/>
              <a:defRPr sz="1800" b="0" i="0" u="none" strike="noStrike" cap="none">
                <a:solidFill>
                  <a:schemeClr val="dk1"/>
                </a:solidFill>
                <a:latin typeface="Arial"/>
                <a:ea typeface="Arial"/>
                <a:cs typeface="Arial"/>
                <a:sym typeface="Arial"/>
              </a:defRPr>
            </a:lvl8pPr>
            <a:lvl9pPr marL="3727094"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970937" y="0"/>
            <a:ext cx="3037839" cy="464820"/>
          </a:xfrm>
          <a:prstGeom prst="rect">
            <a:avLst/>
          </a:prstGeom>
          <a:noFill/>
          <a:ln>
            <a:noFill/>
          </a:ln>
        </p:spPr>
        <p:txBody>
          <a:bodyPr lIns="93162" tIns="93162" rIns="93162" bIns="93162"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65887" marR="0" lvl="1" indent="0" algn="l" rtl="0">
              <a:spcBef>
                <a:spcPts val="0"/>
              </a:spcBef>
              <a:buNone/>
              <a:defRPr sz="1800" b="0" i="0" u="none" strike="noStrike" cap="none">
                <a:solidFill>
                  <a:schemeClr val="dk1"/>
                </a:solidFill>
                <a:latin typeface="Arial"/>
                <a:ea typeface="Arial"/>
                <a:cs typeface="Arial"/>
                <a:sym typeface="Arial"/>
              </a:defRPr>
            </a:lvl2pPr>
            <a:lvl3pPr marL="931774" marR="0" lvl="2" indent="0" algn="l" rtl="0">
              <a:spcBef>
                <a:spcPts val="0"/>
              </a:spcBef>
              <a:buNone/>
              <a:defRPr sz="1800" b="0" i="0" u="none" strike="noStrike" cap="none">
                <a:solidFill>
                  <a:schemeClr val="dk1"/>
                </a:solidFill>
                <a:latin typeface="Arial"/>
                <a:ea typeface="Arial"/>
                <a:cs typeface="Arial"/>
                <a:sym typeface="Arial"/>
              </a:defRPr>
            </a:lvl3pPr>
            <a:lvl4pPr marL="1397660" marR="0" lvl="3" indent="0" algn="l" rtl="0">
              <a:spcBef>
                <a:spcPts val="0"/>
              </a:spcBef>
              <a:buNone/>
              <a:defRPr sz="1800" b="0" i="0" u="none" strike="noStrike" cap="none">
                <a:solidFill>
                  <a:schemeClr val="dk1"/>
                </a:solidFill>
                <a:latin typeface="Arial"/>
                <a:ea typeface="Arial"/>
                <a:cs typeface="Arial"/>
                <a:sym typeface="Arial"/>
              </a:defRPr>
            </a:lvl4pPr>
            <a:lvl5pPr marL="1863547" marR="0" lvl="4" indent="0" algn="l" rtl="0">
              <a:spcBef>
                <a:spcPts val="0"/>
              </a:spcBef>
              <a:buNone/>
              <a:defRPr sz="1800" b="0" i="0" u="none" strike="noStrike" cap="none">
                <a:solidFill>
                  <a:schemeClr val="dk1"/>
                </a:solidFill>
                <a:latin typeface="Arial"/>
                <a:ea typeface="Arial"/>
                <a:cs typeface="Arial"/>
                <a:sym typeface="Arial"/>
              </a:defRPr>
            </a:lvl5pPr>
            <a:lvl6pPr marL="2329434" marR="0" lvl="5" indent="0" algn="l" rtl="0">
              <a:spcBef>
                <a:spcPts val="0"/>
              </a:spcBef>
              <a:buNone/>
              <a:defRPr sz="1800" b="0" i="0" u="none" strike="noStrike" cap="none">
                <a:solidFill>
                  <a:schemeClr val="dk1"/>
                </a:solidFill>
                <a:latin typeface="Arial"/>
                <a:ea typeface="Arial"/>
                <a:cs typeface="Arial"/>
                <a:sym typeface="Arial"/>
              </a:defRPr>
            </a:lvl6pPr>
            <a:lvl7pPr marL="2795321" marR="0" lvl="6" indent="0" algn="l" rtl="0">
              <a:spcBef>
                <a:spcPts val="0"/>
              </a:spcBef>
              <a:buNone/>
              <a:defRPr sz="1800" b="0" i="0" u="none" strike="noStrike" cap="none">
                <a:solidFill>
                  <a:schemeClr val="dk1"/>
                </a:solidFill>
                <a:latin typeface="Arial"/>
                <a:ea typeface="Arial"/>
                <a:cs typeface="Arial"/>
                <a:sym typeface="Arial"/>
              </a:defRPr>
            </a:lvl7pPr>
            <a:lvl8pPr marL="3261208" marR="0" lvl="7" indent="0" algn="l" rtl="0">
              <a:spcBef>
                <a:spcPts val="0"/>
              </a:spcBef>
              <a:buNone/>
              <a:defRPr sz="1800" b="0" i="0" u="none" strike="noStrike" cap="none">
                <a:solidFill>
                  <a:schemeClr val="dk1"/>
                </a:solidFill>
                <a:latin typeface="Arial"/>
                <a:ea typeface="Arial"/>
                <a:cs typeface="Arial"/>
                <a:sym typeface="Arial"/>
              </a:defRPr>
            </a:lvl8pPr>
            <a:lvl9pPr marL="3727094"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01041" y="4415790"/>
            <a:ext cx="5608319" cy="4183380"/>
          </a:xfrm>
          <a:prstGeom prst="rect">
            <a:avLst/>
          </a:prstGeom>
          <a:noFill/>
          <a:ln>
            <a:noFill/>
          </a:ln>
        </p:spPr>
        <p:txBody>
          <a:bodyPr lIns="93162" tIns="93162" rIns="93162" bIns="93162"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1" y="8829967"/>
            <a:ext cx="3037839" cy="464820"/>
          </a:xfrm>
          <a:prstGeom prst="rect">
            <a:avLst/>
          </a:prstGeom>
          <a:noFill/>
          <a:ln>
            <a:noFill/>
          </a:ln>
        </p:spPr>
        <p:txBody>
          <a:bodyPr lIns="93162" tIns="93162" rIns="93162" bIns="93162"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65887" marR="0" lvl="1" indent="0" algn="l" rtl="0">
              <a:spcBef>
                <a:spcPts val="0"/>
              </a:spcBef>
              <a:buNone/>
              <a:defRPr sz="1800" b="0" i="0" u="none" strike="noStrike" cap="none">
                <a:solidFill>
                  <a:schemeClr val="dk1"/>
                </a:solidFill>
                <a:latin typeface="Arial"/>
                <a:ea typeface="Arial"/>
                <a:cs typeface="Arial"/>
                <a:sym typeface="Arial"/>
              </a:defRPr>
            </a:lvl2pPr>
            <a:lvl3pPr marL="931774" marR="0" lvl="2" indent="0" algn="l" rtl="0">
              <a:spcBef>
                <a:spcPts val="0"/>
              </a:spcBef>
              <a:buNone/>
              <a:defRPr sz="1800" b="0" i="0" u="none" strike="noStrike" cap="none">
                <a:solidFill>
                  <a:schemeClr val="dk1"/>
                </a:solidFill>
                <a:latin typeface="Arial"/>
                <a:ea typeface="Arial"/>
                <a:cs typeface="Arial"/>
                <a:sym typeface="Arial"/>
              </a:defRPr>
            </a:lvl3pPr>
            <a:lvl4pPr marL="1397660" marR="0" lvl="3" indent="0" algn="l" rtl="0">
              <a:spcBef>
                <a:spcPts val="0"/>
              </a:spcBef>
              <a:buNone/>
              <a:defRPr sz="1800" b="0" i="0" u="none" strike="noStrike" cap="none">
                <a:solidFill>
                  <a:schemeClr val="dk1"/>
                </a:solidFill>
                <a:latin typeface="Arial"/>
                <a:ea typeface="Arial"/>
                <a:cs typeface="Arial"/>
                <a:sym typeface="Arial"/>
              </a:defRPr>
            </a:lvl4pPr>
            <a:lvl5pPr marL="1863547" marR="0" lvl="4" indent="0" algn="l" rtl="0">
              <a:spcBef>
                <a:spcPts val="0"/>
              </a:spcBef>
              <a:buNone/>
              <a:defRPr sz="1800" b="0" i="0" u="none" strike="noStrike" cap="none">
                <a:solidFill>
                  <a:schemeClr val="dk1"/>
                </a:solidFill>
                <a:latin typeface="Arial"/>
                <a:ea typeface="Arial"/>
                <a:cs typeface="Arial"/>
                <a:sym typeface="Arial"/>
              </a:defRPr>
            </a:lvl5pPr>
            <a:lvl6pPr marL="2329434" marR="0" lvl="5" indent="0" algn="l" rtl="0">
              <a:spcBef>
                <a:spcPts val="0"/>
              </a:spcBef>
              <a:buNone/>
              <a:defRPr sz="1800" b="0" i="0" u="none" strike="noStrike" cap="none">
                <a:solidFill>
                  <a:schemeClr val="dk1"/>
                </a:solidFill>
                <a:latin typeface="Arial"/>
                <a:ea typeface="Arial"/>
                <a:cs typeface="Arial"/>
                <a:sym typeface="Arial"/>
              </a:defRPr>
            </a:lvl6pPr>
            <a:lvl7pPr marL="2795321" marR="0" lvl="6" indent="0" algn="l" rtl="0">
              <a:spcBef>
                <a:spcPts val="0"/>
              </a:spcBef>
              <a:buNone/>
              <a:defRPr sz="1800" b="0" i="0" u="none" strike="noStrike" cap="none">
                <a:solidFill>
                  <a:schemeClr val="dk1"/>
                </a:solidFill>
                <a:latin typeface="Arial"/>
                <a:ea typeface="Arial"/>
                <a:cs typeface="Arial"/>
                <a:sym typeface="Arial"/>
              </a:defRPr>
            </a:lvl7pPr>
            <a:lvl8pPr marL="3261208" marR="0" lvl="7" indent="0" algn="l" rtl="0">
              <a:spcBef>
                <a:spcPts val="0"/>
              </a:spcBef>
              <a:buNone/>
              <a:defRPr sz="1800" b="0" i="0" u="none" strike="noStrike" cap="none">
                <a:solidFill>
                  <a:schemeClr val="dk1"/>
                </a:solidFill>
                <a:latin typeface="Arial"/>
                <a:ea typeface="Arial"/>
                <a:cs typeface="Arial"/>
                <a:sym typeface="Arial"/>
              </a:defRPr>
            </a:lvl8pPr>
            <a:lvl9pPr marL="3727094"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970937" y="8829967"/>
            <a:ext cx="3037839" cy="464820"/>
          </a:xfrm>
          <a:prstGeom prst="rect">
            <a:avLst/>
          </a:prstGeom>
          <a:noFill/>
          <a:ln>
            <a:noFill/>
          </a:ln>
        </p:spPr>
        <p:txBody>
          <a:bodyPr lIns="93162" tIns="46568" rIns="93162" bIns="46568" anchor="b" anchorCtr="0">
            <a:noAutofit/>
          </a:bodyPr>
          <a:lstStyle/>
          <a:p>
            <a:pPr algn="r">
              <a:buSzPct val="25000"/>
            </a:pPr>
            <a:fld id="{00000000-1234-1234-1234-123412341234}" type="slidenum">
              <a:rPr lang="en-US" sz="1200" smtClean="0">
                <a:solidFill>
                  <a:schemeClr val="dk1"/>
                </a:solidFill>
              </a:rPr>
              <a:pPr algn="r">
                <a:buSzPct val="25000"/>
              </a:pPr>
              <a:t>‹#›</a:t>
            </a:fld>
            <a:endParaRPr lang="en-US" sz="1200" dirty="0">
              <a:solidFill>
                <a:schemeClr val="dk1"/>
              </a:solidFil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liveexample.pearsoncmg.com/html/CircleWithStaticMembers.html"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liveexample.pearsoncmg.com/html/TestCircleWithStaticMembers.html"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liveexample.pearsoncmg.com/html/CircleWithPrivateDataFields.html"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liveexample.pearsoncmg.com/html/TestCircleWithPrivateDataFields.html"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liveexample.pearsoncmg.com/html/TestPassObject.html"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this PowerPoint presentation contains mathematical equations, you may need to check that your computer has the following installed:</a:t>
            </a:r>
          </a:p>
          <a:p>
            <a:r>
              <a:rPr lang="en-US" dirty="0"/>
              <a:t>1) MathType Plugin</a:t>
            </a:r>
          </a:p>
          <a:p>
            <a:r>
              <a:rPr lang="en-US" dirty="0"/>
              <a:t>2) Math Player (free versions available)</a:t>
            </a:r>
          </a:p>
          <a:p>
            <a:r>
              <a:rPr lang="en-US" dirty="0"/>
              <a:t>3) NVDA Reader (free versions available)</a:t>
            </a:r>
          </a:p>
          <a:p>
            <a:endParaRPr lang="en-US" dirty="0"/>
          </a:p>
          <a:p>
            <a:r>
              <a:rPr lang="en-US" dirty="0">
                <a:solidFill>
                  <a:schemeClr val="tx1"/>
                </a:solidFill>
              </a:rPr>
              <a:t>Slides in this presentation contain hyperlinks. JAWS users should be able to get a list of links by using INSERT+F7</a:t>
            </a:r>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a:solidFill>
                  <a:schemeClr val="dk1"/>
                </a:solidFill>
              </a:rPr>
              <a:pPr algn="r">
                <a:buSzPct val="25000"/>
              </a:pPr>
              <a:t>1</a:t>
            </a:fld>
            <a:endParaRPr lang="en-US" sz="1200" dirty="0">
              <a:solidFill>
                <a:schemeClr val="dk1"/>
              </a:solidFill>
            </a:endParaRPr>
          </a:p>
        </p:txBody>
      </p:sp>
    </p:spTree>
    <p:extLst>
      <p:ext uri="{BB962C8B-B14F-4D97-AF65-F5344CB8AC3E}">
        <p14:creationId xmlns:p14="http://schemas.microsoft.com/office/powerpoint/2010/main" val="260602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 1, indicates class Circle open braces. Line 2, slash forward address </a:t>
            </a:r>
            <a:r>
              <a:rPr lang="en-US" dirty="0" err="1"/>
              <a:t>address</a:t>
            </a:r>
            <a:r>
              <a:rPr lang="en-US" dirty="0"/>
              <a:t> The radius of this circle address slash forward. Line 3, double radius equal to 1.0 semicolon. The line 3 is Data field. Line 4, Blank. Line 5, slash forward address </a:t>
            </a:r>
            <a:r>
              <a:rPr lang="en-US" dirty="0" err="1"/>
              <a:t>address</a:t>
            </a:r>
            <a:r>
              <a:rPr lang="en-US" dirty="0"/>
              <a:t> Construct a circle object address slash forward. Line 6, Circle open parenthesis close parenthesis open braces. Line 7, close braces. Line 8, Blank. Line 9, slash forward address </a:t>
            </a:r>
            <a:r>
              <a:rPr lang="en-US" dirty="0" err="1"/>
              <a:t>address</a:t>
            </a:r>
            <a:r>
              <a:rPr lang="en-US" dirty="0"/>
              <a:t> Construct a circle object address slash forward. Line 10, Circle open parenthesis double new Radius close parenthesis open braces. Line 11, radius equal to new Radius semicolon. Line 12, close braces. The lines 5, 6, 7, 8, 9, 10, 11 and 12 are Constructors. Line 13, Blank. Line 14, slash forward address </a:t>
            </a:r>
            <a:r>
              <a:rPr lang="en-US" dirty="0" err="1"/>
              <a:t>address</a:t>
            </a:r>
            <a:r>
              <a:rPr lang="en-US" dirty="0"/>
              <a:t> Return the area of this circle address slash forward. Line 15, double get Area open parenthesis close parenthesis open braces. The line 15 is Method. Line 16, return radius address radius address 3 period 14159 semicolon. Line 17, close braces. Line 18, close braces. </a:t>
            </a:r>
            <a:endParaRPr lang="en-IN"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a:solidFill>
                  <a:schemeClr val="dk1"/>
                </a:solidFill>
              </a:rPr>
              <a:pPr algn="r">
                <a:buSzPct val="25000"/>
              </a:pPr>
              <a:t>10</a:t>
            </a:fld>
            <a:endParaRPr lang="en-US" sz="1200" dirty="0">
              <a:solidFill>
                <a:schemeClr val="dk1"/>
              </a:solidFill>
            </a:endParaRPr>
          </a:p>
        </p:txBody>
      </p:sp>
    </p:spTree>
    <p:extLst>
      <p:ext uri="{BB962C8B-B14F-4D97-AF65-F5344CB8AC3E}">
        <p14:creationId xmlns:p14="http://schemas.microsoft.com/office/powerpoint/2010/main" val="1462628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Blip>
                <a:blip r:embed="rId3"/>
              </a:buBlip>
            </a:pPr>
            <a:r>
              <a:rPr lang="en-US" altLang="en-US" dirty="0"/>
              <a:t>Classes should be as limited in scope as needed to accomplish the goal.</a:t>
            </a:r>
          </a:p>
          <a:p>
            <a:pPr eaLnBrk="1" hangingPunct="1">
              <a:buFontTx/>
              <a:buBlip>
                <a:blip r:embed="rId3"/>
              </a:buBlip>
            </a:pPr>
            <a:r>
              <a:rPr lang="en-US" altLang="en-US" dirty="0"/>
              <a:t>Each class should contain all that is needed for it to operate.</a:t>
            </a:r>
          </a:p>
          <a:p>
            <a:pPr eaLnBrk="1" hangingPunct="1">
              <a:buFontTx/>
              <a:buBlip>
                <a:blip r:embed="rId3"/>
              </a:buBlip>
            </a:pPr>
            <a:r>
              <a:rPr lang="en-US" altLang="en-US" dirty="0"/>
              <a:t>Enclosing the proper attributes and methods inside a single class is called </a:t>
            </a:r>
            <a:r>
              <a:rPr lang="en-US" altLang="en-US" i="1" dirty="0"/>
              <a:t>encapsulation</a:t>
            </a:r>
            <a:r>
              <a:rPr lang="en-US" altLang="en-US" dirty="0"/>
              <a:t>.</a:t>
            </a:r>
          </a:p>
          <a:p>
            <a:pPr eaLnBrk="1" hangingPunct="1">
              <a:buFontTx/>
              <a:buBlip>
                <a:blip r:embed="rId3"/>
              </a:buBlip>
            </a:pPr>
            <a:r>
              <a:rPr lang="en-US" altLang="en-US" dirty="0"/>
              <a:t>Encapsulation ensures that the class is </a:t>
            </a:r>
            <a:r>
              <a:rPr lang="en-US" altLang="en-US" i="1" dirty="0"/>
              <a:t>self-contained</a:t>
            </a:r>
            <a:r>
              <a:rPr lang="en-US" altLang="en-US" dirty="0"/>
              <a:t>.</a:t>
            </a:r>
          </a:p>
          <a:p>
            <a:endParaRPr lang="en-US" dirty="0"/>
          </a:p>
        </p:txBody>
      </p:sp>
      <p:sp>
        <p:nvSpPr>
          <p:cNvPr id="4" name="Slide Number Placeholder 3"/>
          <p:cNvSpPr>
            <a:spLocks noGrp="1"/>
          </p:cNvSpPr>
          <p:nvPr>
            <p:ph type="sldNum" sz="quarter" idx="5"/>
          </p:nvPr>
        </p:nvSpPr>
        <p:spPr/>
        <p:txBody>
          <a:bodyPr/>
          <a:lstStyle/>
          <a:p>
            <a:fld id="{B04FDA2A-5419-44B5-AE75-0024CAFD0903}" type="slidenum">
              <a:rPr lang="en-US" altLang="en-US" smtClean="0"/>
              <a:pPr/>
              <a:t>11</a:t>
            </a:fld>
            <a:endParaRPr lang="en-US" altLang="en-US"/>
          </a:p>
        </p:txBody>
      </p:sp>
    </p:spTree>
    <p:extLst>
      <p:ext uri="{BB962C8B-B14F-4D97-AF65-F5344CB8AC3E}">
        <p14:creationId xmlns:p14="http://schemas.microsoft.com/office/powerpoint/2010/main" val="634714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Row 1 shows the Class name (circle). Row 2 shows the Data fields (radius: double). Row 3 shows the computer coding of 6 lines for Constructors and methods. Line 1, indicates Circle open parenthesis close parenthesis. Line 2, Circle open parenthesis new Radius colon double close parenthesis. Line 3, g e t Area open parenthesis close parenthesis colon double. Line 4, g e t Perimeter open parenthesis close parenthesis colon double. Line 5, s e t Radius open parenthesis new Radius colon. Line 6, double close parenthesis colon void. A left side text box shows the 2 rows of UML notation for objects. Row 1 shows the Circle 1 colon Circle. Row 2 shows the radius equal to 1.0. A middle text box shows the 2 rows of UML notation for objects. Row 1 shows the Circle 2 colon Circle. Row 2 shows the radius equal to 25. A right side text box shows the 2 rows of UML notation for objects. Row 1 shows the Circle 3 colon Circle. Row 2 shows the radius equal to 125.</a:t>
            </a:r>
            <a:endParaRPr lang="en-IN"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a:solidFill>
                  <a:schemeClr val="dk1"/>
                </a:solidFill>
              </a:rPr>
              <a:pPr algn="r">
                <a:buSzPct val="25000"/>
              </a:pPr>
              <a:t>12</a:t>
            </a:fld>
            <a:endParaRPr lang="en-US" sz="1200" dirty="0">
              <a:solidFill>
                <a:schemeClr val="dk1"/>
              </a:solidFill>
            </a:endParaRPr>
          </a:p>
        </p:txBody>
      </p:sp>
    </p:spTree>
    <p:extLst>
      <p:ext uri="{BB962C8B-B14F-4D97-AF65-F5344CB8AC3E}">
        <p14:creationId xmlns:p14="http://schemas.microsoft.com/office/powerpoint/2010/main" val="17535441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a:solidFill>
                  <a:schemeClr val="dk1"/>
                </a:solidFill>
              </a:rPr>
              <a:pPr algn="r">
                <a:buSzPct val="25000"/>
              </a:pPr>
              <a:t>13</a:t>
            </a:fld>
            <a:endParaRPr lang="en-US" sz="1200" dirty="0">
              <a:solidFill>
                <a:schemeClr val="dk1"/>
              </a:solidFill>
            </a:endParaRPr>
          </a:p>
        </p:txBody>
      </p:sp>
    </p:spTree>
    <p:extLst>
      <p:ext uri="{BB962C8B-B14F-4D97-AF65-F5344CB8AC3E}">
        <p14:creationId xmlns:p14="http://schemas.microsoft.com/office/powerpoint/2010/main" val="3076799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smtClean="0">
                <a:solidFill>
                  <a:schemeClr val="dk1"/>
                </a:solidFill>
              </a:rPr>
              <a:pPr algn="r">
                <a:buSzPct val="25000"/>
              </a:pPr>
              <a:t>14</a:t>
            </a:fld>
            <a:endParaRPr lang="en-US" sz="1200" dirty="0">
              <a:solidFill>
                <a:schemeClr val="dk1"/>
              </a:solidFill>
            </a:endParaRPr>
          </a:p>
        </p:txBody>
      </p:sp>
    </p:spTree>
    <p:extLst>
      <p:ext uri="{BB962C8B-B14F-4D97-AF65-F5344CB8AC3E}">
        <p14:creationId xmlns:p14="http://schemas.microsoft.com/office/powerpoint/2010/main" val="32400422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smtClean="0">
                <a:solidFill>
                  <a:schemeClr val="dk1"/>
                </a:solidFill>
              </a:rPr>
              <a:pPr algn="r">
                <a:buSzPct val="25000"/>
              </a:pPr>
              <a:t>15</a:t>
            </a:fld>
            <a:endParaRPr lang="en-US" sz="1200" dirty="0">
              <a:solidFill>
                <a:schemeClr val="dk1"/>
              </a:solidFill>
            </a:endParaRPr>
          </a:p>
        </p:txBody>
      </p:sp>
    </p:spTree>
    <p:extLst>
      <p:ext uri="{BB962C8B-B14F-4D97-AF65-F5344CB8AC3E}">
        <p14:creationId xmlns:p14="http://schemas.microsoft.com/office/powerpoint/2010/main" val="37370938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arrow from right side to the left side of = is labeled, assign object reference. The object new circle left parenthesis right parenthesis semi colon is labeled, create an object.</a:t>
            </a:r>
            <a:endParaRPr lang="en-IN"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a:solidFill>
                  <a:schemeClr val="dk1"/>
                </a:solidFill>
              </a:rPr>
              <a:pPr algn="r">
                <a:buSzPct val="25000"/>
              </a:pPr>
              <a:t>16</a:t>
            </a:fld>
            <a:endParaRPr lang="en-US" sz="1200" dirty="0">
              <a:solidFill>
                <a:schemeClr val="dk1"/>
              </a:solidFill>
            </a:endParaRPr>
          </a:p>
        </p:txBody>
      </p:sp>
    </p:spTree>
    <p:extLst>
      <p:ext uri="{BB962C8B-B14F-4D97-AF65-F5344CB8AC3E}">
        <p14:creationId xmlns:p14="http://schemas.microsoft.com/office/powerpoint/2010/main" val="8185980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smtClean="0">
                <a:solidFill>
                  <a:schemeClr val="dk1"/>
                </a:solidFill>
              </a:rPr>
              <a:pPr algn="r">
                <a:buSzPct val="25000"/>
              </a:pPr>
              <a:t>17</a:t>
            </a:fld>
            <a:endParaRPr lang="en-US" sz="1200" dirty="0">
              <a:solidFill>
                <a:schemeClr val="dk1"/>
              </a:solidFill>
            </a:endParaRPr>
          </a:p>
        </p:txBody>
      </p:sp>
    </p:spTree>
    <p:extLst>
      <p:ext uri="{BB962C8B-B14F-4D97-AF65-F5344CB8AC3E}">
        <p14:creationId xmlns:p14="http://schemas.microsoft.com/office/powerpoint/2010/main" val="31902853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Line 1, indicates Circle my Circle equal to new Circle open parenthesis 5.0 close parenthesis semicolon. Line 2, blank. Line 3, Circle my Circle equal to new Circle open parenthesis close parenthesis </a:t>
            </a:r>
            <a:r>
              <a:rPr lang="en-IN" dirty="0" err="1"/>
              <a:t>semicolon.ine</a:t>
            </a:r>
            <a:r>
              <a:rPr lang="en-IN" dirty="0"/>
              <a:t> 4, blank. Line 5, your Circle period radius equal to hundred semicolon. A right side text box shows the 1 Row for Declare my Circle i.e. no value.</a:t>
            </a:r>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a:solidFill>
                  <a:schemeClr val="dk1"/>
                </a:solidFill>
              </a:rPr>
              <a:pPr algn="r">
                <a:buSzPct val="25000"/>
              </a:pPr>
              <a:t>18</a:t>
            </a:fld>
            <a:endParaRPr lang="en-US" sz="1200" dirty="0">
              <a:solidFill>
                <a:schemeClr val="dk1"/>
              </a:solidFill>
            </a:endParaRPr>
          </a:p>
        </p:txBody>
      </p:sp>
    </p:spTree>
    <p:extLst>
      <p:ext uri="{BB962C8B-B14F-4D97-AF65-F5344CB8AC3E}">
        <p14:creationId xmlns:p14="http://schemas.microsoft.com/office/powerpoint/2010/main" val="3429474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latin typeface="Calibri" panose="020F0502020204030204" pitchFamily="34" charset="0"/>
              </a:rPr>
              <a:t>The computer code consists 5 lines. Line 1, indicates Circle my Circle equal to new Circle open parenthesis 5.0 close parenthesis semicolon. Line 2, blank. Line 3, Circle my Circle equal to new Circle open parenthesis close parenthesis semicolon. Line 4, blank. Line 5, your Circle period radius equal to hundred semicolon. </a:t>
            </a:r>
          </a:p>
          <a:p>
            <a:r>
              <a:rPr lang="en-US" sz="1800" dirty="0">
                <a:solidFill>
                  <a:srgbClr val="000000"/>
                </a:solidFill>
                <a:latin typeface="Calibri" panose="020F0502020204030204" pitchFamily="34" charset="0"/>
              </a:rPr>
              <a:t>A right upward side text box shows 1 Row for my Circle i.e. no value. A right downward side text box shows the 2 rows. Row 1 shows the Create a circle by coding i.e. colon Circle. Row 2  shows the radius colon 5.0.</a:t>
            </a:r>
            <a:r>
              <a:rPr lang="en-US" dirty="0"/>
              <a:t> </a:t>
            </a:r>
            <a:endParaRPr lang="en-IN"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a:solidFill>
                  <a:schemeClr val="dk1"/>
                </a:solidFill>
              </a:rPr>
              <a:pPr algn="r">
                <a:buSzPct val="25000"/>
              </a:pPr>
              <a:t>19</a:t>
            </a:fld>
            <a:endParaRPr lang="en-US" sz="1200" dirty="0">
              <a:solidFill>
                <a:schemeClr val="dk1"/>
              </a:solidFill>
            </a:endParaRPr>
          </a:p>
        </p:txBody>
      </p:sp>
    </p:spTree>
    <p:extLst>
      <p:ext uri="{BB962C8B-B14F-4D97-AF65-F5344CB8AC3E}">
        <p14:creationId xmlns:p14="http://schemas.microsoft.com/office/powerpoint/2010/main" val="1829071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smtClean="0">
                <a:solidFill>
                  <a:schemeClr val="dk1"/>
                </a:solidFill>
              </a:rPr>
              <a:pPr algn="r">
                <a:buSzPct val="25000"/>
              </a:pPr>
              <a:t>2</a:t>
            </a:fld>
            <a:endParaRPr lang="en-US" sz="1200" dirty="0">
              <a:solidFill>
                <a:schemeClr val="dk1"/>
              </a:solidFill>
            </a:endParaRPr>
          </a:p>
        </p:txBody>
      </p:sp>
    </p:spTree>
    <p:extLst>
      <p:ext uri="{BB962C8B-B14F-4D97-AF65-F5344CB8AC3E}">
        <p14:creationId xmlns:p14="http://schemas.microsoft.com/office/powerpoint/2010/main" val="31926253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latin typeface="Calibri" panose="020F0502020204030204" pitchFamily="34" charset="0"/>
              </a:rPr>
              <a:t>The computer code consists 5 lines. Line 1, indicates Circle my Circle equal to new Circle open parenthesis 5.0 close parenthesis semicolon. Line 2, blank. Line 3, Circle my Circle equal to new Circle open parenthesis close parenthesis semicolon. Line 4, blank. Line 5, your Circle period radius equal to hundred semicolon.</a:t>
            </a:r>
          </a:p>
          <a:p>
            <a:r>
              <a:rPr lang="en-US" sz="1800" dirty="0">
                <a:solidFill>
                  <a:srgbClr val="000000"/>
                </a:solidFill>
                <a:latin typeface="Calibri" panose="020F0502020204030204" pitchFamily="34" charset="0"/>
              </a:rPr>
              <a:t>A right upward side text box shows 1 Row for my Circle i.e. reference value and it also shows an arrow of red </a:t>
            </a:r>
            <a:r>
              <a:rPr lang="en-US" sz="1800" dirty="0" err="1">
                <a:solidFill>
                  <a:srgbClr val="000000"/>
                </a:solidFill>
                <a:latin typeface="Calibri" panose="020F0502020204030204" pitchFamily="34" charset="0"/>
              </a:rPr>
              <a:t>colour</a:t>
            </a:r>
            <a:r>
              <a:rPr lang="en-US" sz="1800" dirty="0">
                <a:solidFill>
                  <a:srgbClr val="000000"/>
                </a:solidFill>
                <a:latin typeface="Calibri" panose="020F0502020204030204" pitchFamily="34" charset="0"/>
              </a:rPr>
              <a:t> which is for Assign object reference to my Circle. A right downward side text box shows the 2 rows. Row 1 shows the Create a circle by coding i.e. colon Circle. Row 2  shows the radius colon 5.0.</a:t>
            </a:r>
            <a:r>
              <a:rPr lang="en-US" dirty="0"/>
              <a:t> </a:t>
            </a:r>
            <a:endParaRPr lang="en-IN"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a:solidFill>
                  <a:schemeClr val="dk1"/>
                </a:solidFill>
              </a:rPr>
              <a:pPr algn="r">
                <a:buSzPct val="25000"/>
              </a:pPr>
              <a:t>20</a:t>
            </a:fld>
            <a:endParaRPr lang="en-US" sz="1200" dirty="0">
              <a:solidFill>
                <a:schemeClr val="dk1"/>
              </a:solidFill>
            </a:endParaRPr>
          </a:p>
        </p:txBody>
      </p:sp>
    </p:spTree>
    <p:extLst>
      <p:ext uri="{BB962C8B-B14F-4D97-AF65-F5344CB8AC3E}">
        <p14:creationId xmlns:p14="http://schemas.microsoft.com/office/powerpoint/2010/main" val="39373620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computer code consists 5 lines. Line 1, indicates Circle my Circle equal to new Circle open parenthesis 5.0 close parenthesis semicolon. Line 2, blank. Line 3, Circle my Circle equal to new Circle open parenthesis close parenthesis </a:t>
            </a:r>
            <a:r>
              <a:rPr lang="en-US" dirty="0" err="1"/>
              <a:t>semicolon.ine</a:t>
            </a:r>
            <a:r>
              <a:rPr lang="en-US" dirty="0"/>
              <a:t> 4, blank. Line 5, your Circle period radius equal to hundred semicolon. A right upward side text box shows 1 Row for my Circle i.e. reference value and it also shows an arrow of red </a:t>
            </a:r>
            <a:r>
              <a:rPr lang="en-US" dirty="0" err="1"/>
              <a:t>colour</a:t>
            </a:r>
            <a:r>
              <a:rPr lang="en-US" dirty="0"/>
              <a:t>. A rightward middle text box shows the 2 rows. Row 1 shows the Create a circle by coding i.e. colon Circle. Row 2  shows the radius colon 5.0. A right downward side text box shows the 1 row for Declare your Circle i.e. no value. </a:t>
            </a:r>
            <a:endParaRPr lang="en-IN"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a:solidFill>
                  <a:schemeClr val="dk1"/>
                </a:solidFill>
              </a:rPr>
              <a:pPr algn="r">
                <a:buSzPct val="25000"/>
              </a:pPr>
              <a:t>21</a:t>
            </a:fld>
            <a:endParaRPr lang="en-US" sz="1200" dirty="0">
              <a:solidFill>
                <a:schemeClr val="dk1"/>
              </a:solidFill>
            </a:endParaRPr>
          </a:p>
        </p:txBody>
      </p:sp>
    </p:spTree>
    <p:extLst>
      <p:ext uri="{BB962C8B-B14F-4D97-AF65-F5344CB8AC3E}">
        <p14:creationId xmlns:p14="http://schemas.microsoft.com/office/powerpoint/2010/main" val="36490767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computer code consists 5 lines. Line 1, indicates Circle my Circle equal to new Circle open parenthesis 5.0 close parenthesis semicolon. Line 2, blank. Line 3, Circle my Circle equal to new Circle open parenthesis close parenthesis semicolon line 4, blank. Line 5, your Circle period radius equal to hundred semicolon.  A right upward side text box shows 1 Row for my Circle i.e. reference value and it also shows the red color arrow.  A rightward middle text box shows the 2 rows. Row 1 shows the Create a circle by coding i.e. colon Circle. Row 2  shows the radius colon 5.0.A rightward middle side text box shows the 1 row for Declare your Circle i.e. no value. A right downward text box shows 2 rows for Create a new Circle object. Row 1 shows the colon Circle. Row 2 shows the radius colon 1.0. </a:t>
            </a:r>
            <a:endParaRPr lang="en-IN"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a:solidFill>
                  <a:schemeClr val="dk1"/>
                </a:solidFill>
              </a:rPr>
              <a:pPr algn="r">
                <a:buSzPct val="25000"/>
              </a:pPr>
              <a:t>22</a:t>
            </a:fld>
            <a:endParaRPr lang="en-US" sz="1200" dirty="0">
              <a:solidFill>
                <a:schemeClr val="dk1"/>
              </a:solidFill>
            </a:endParaRPr>
          </a:p>
        </p:txBody>
      </p:sp>
    </p:spTree>
    <p:extLst>
      <p:ext uri="{BB962C8B-B14F-4D97-AF65-F5344CB8AC3E}">
        <p14:creationId xmlns:p14="http://schemas.microsoft.com/office/powerpoint/2010/main" val="35166880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computer code consists 5 lines. Line 1, indicates Circle my Circle equal to new Circle open parenthesis 5.0 close parenthesis semicolon. Line 2, blank. Line 3, Circle my Circle equal to new Circle open parenthesis close parenthesis </a:t>
            </a:r>
            <a:r>
              <a:rPr lang="en-US" dirty="0" err="1"/>
              <a:t>semicolon.ine</a:t>
            </a:r>
            <a:r>
              <a:rPr lang="en-US" dirty="0"/>
              <a:t> 4, blank. Line 5, your Circle period radius equal to hundred semicolon. A right upward side text box shows 1 Row for my Circle i.e. reference value and it also shows the red color arrow. A rightward middle text box shows the 2 rows. Row 1 shows the Create a circle by coding i.e. colon Circle. Row 2  shows the radius colon 5.0. A rightward middle side text box shows the 1 row i.e. reference value for assign object reference to your circle and it also shows the red </a:t>
            </a:r>
            <a:r>
              <a:rPr lang="en-US" dirty="0" err="1"/>
              <a:t>colour</a:t>
            </a:r>
            <a:r>
              <a:rPr lang="en-US" dirty="0"/>
              <a:t> arrow. A right downward text box shows 2 rows for Create a new Circle object. Row 1 shows the colon Circle. Row 2 shows the radius colon 1.0. </a:t>
            </a:r>
            <a:endParaRPr lang="en-IN"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a:solidFill>
                  <a:schemeClr val="dk1"/>
                </a:solidFill>
              </a:rPr>
              <a:pPr algn="r">
                <a:buSzPct val="25000"/>
              </a:pPr>
              <a:t>23</a:t>
            </a:fld>
            <a:endParaRPr lang="en-US" sz="1200" dirty="0">
              <a:solidFill>
                <a:schemeClr val="dk1"/>
              </a:solidFill>
            </a:endParaRPr>
          </a:p>
        </p:txBody>
      </p:sp>
    </p:spTree>
    <p:extLst>
      <p:ext uri="{BB962C8B-B14F-4D97-AF65-F5344CB8AC3E}">
        <p14:creationId xmlns:p14="http://schemas.microsoft.com/office/powerpoint/2010/main" val="13649623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computer code consists 5 lines. Line 1, indicates Circle my Circle equal to new Circle open parenthesis 5.0 close parenthesis semicolon. Line 2, blank. Line 3, Circle my Circle equal to new Circle open parenthesis close parenthesis </a:t>
            </a:r>
            <a:r>
              <a:rPr lang="en-US" dirty="0" err="1"/>
              <a:t>semicolon.ine</a:t>
            </a:r>
            <a:r>
              <a:rPr lang="en-US" dirty="0"/>
              <a:t> 4, blank. Line 5, your Circle period radius equal to hundred semicolon. A right upward side text box shows 1 Row for my Circle i.e. reference value and it also shows the red </a:t>
            </a:r>
            <a:r>
              <a:rPr lang="en-US" dirty="0" err="1"/>
              <a:t>colour</a:t>
            </a:r>
            <a:r>
              <a:rPr lang="en-US" dirty="0"/>
              <a:t> arrow. A rightward middle text box shows the 2 rows. Row 1 shows the Create a circle by coding i.e. colon Circle. Row 2  shows the radius colon 5.0.A rightward middle side text box shows the 1 row for Declare your Circle i.e. reference value and it also shows the red color arrow. A right downward text box shows 2 rows for Create a new Circle object. Row 1 shows the colon Circle. Row 2 shows the Change radius in your circle by coding i.e. radius colon 100.0. </a:t>
            </a:r>
            <a:endParaRPr lang="en-IN"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a:solidFill>
                  <a:schemeClr val="dk1"/>
                </a:solidFill>
              </a:rPr>
              <a:pPr algn="r">
                <a:buSzPct val="25000"/>
              </a:pPr>
              <a:t>24</a:t>
            </a:fld>
            <a:endParaRPr lang="en-US" sz="1200" dirty="0">
              <a:solidFill>
                <a:schemeClr val="dk1"/>
              </a:solidFill>
            </a:endParaRPr>
          </a:p>
        </p:txBody>
      </p:sp>
    </p:spTree>
    <p:extLst>
      <p:ext uri="{BB962C8B-B14F-4D97-AF65-F5344CB8AC3E}">
        <p14:creationId xmlns:p14="http://schemas.microsoft.com/office/powerpoint/2010/main" val="26296380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smtClean="0">
                <a:solidFill>
                  <a:schemeClr val="dk1"/>
                </a:solidFill>
              </a:rPr>
              <a:pPr algn="r">
                <a:buSzPct val="25000"/>
              </a:pPr>
              <a:t>25</a:t>
            </a:fld>
            <a:endParaRPr lang="en-US" sz="1200" dirty="0">
              <a:solidFill>
                <a:schemeClr val="dk1"/>
              </a:solidFill>
            </a:endParaRPr>
          </a:p>
        </p:txBody>
      </p:sp>
    </p:spTree>
    <p:extLst>
      <p:ext uri="{BB962C8B-B14F-4D97-AF65-F5344CB8AC3E}">
        <p14:creationId xmlns:p14="http://schemas.microsoft.com/office/powerpoint/2010/main" val="28920923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smtClean="0">
                <a:solidFill>
                  <a:schemeClr val="dk1"/>
                </a:solidFill>
              </a:rPr>
              <a:pPr algn="r">
                <a:buSzPct val="25000"/>
              </a:pPr>
              <a:t>26</a:t>
            </a:fld>
            <a:endParaRPr lang="en-US" sz="1200" dirty="0">
              <a:solidFill>
                <a:schemeClr val="dk1"/>
              </a:solidFill>
            </a:endParaRPr>
          </a:p>
        </p:txBody>
      </p:sp>
    </p:spTree>
    <p:extLst>
      <p:ext uri="{BB962C8B-B14F-4D97-AF65-F5344CB8AC3E}">
        <p14:creationId xmlns:p14="http://schemas.microsoft.com/office/powerpoint/2010/main" val="31112409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smtClean="0">
                <a:solidFill>
                  <a:schemeClr val="dk1"/>
                </a:solidFill>
              </a:rPr>
              <a:pPr algn="r">
                <a:buSzPct val="25000"/>
              </a:pPr>
              <a:t>27</a:t>
            </a:fld>
            <a:endParaRPr lang="en-US" sz="1200" dirty="0">
              <a:solidFill>
                <a:schemeClr val="dk1"/>
              </a:solidFill>
            </a:endParaRPr>
          </a:p>
        </p:txBody>
      </p:sp>
    </p:spTree>
    <p:extLst>
      <p:ext uri="{BB962C8B-B14F-4D97-AF65-F5344CB8AC3E}">
        <p14:creationId xmlns:p14="http://schemas.microsoft.com/office/powerpoint/2010/main" val="22705315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computer code consists 8 lines. Line 1, public class Test open braces. Line 2, public static void main open parenthesis String open braces close braces args close parenthesis open braces. Line 3, i n t x semicolon slash forward slash forward x has no default value. Line 4, String y semicolon slash forward slash forward y has no default value. Line 5, System period out period print ln open parenthesis double quote x is double quote plus x close parenthesis semicolon. Line 6, System period out period print ln open parenthesis double quote y is double quote plus y close parenthesis semicolon. Line 7, close braces. Line 8, close braces. </a:t>
            </a:r>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a:solidFill>
                  <a:schemeClr val="dk1"/>
                </a:solidFill>
              </a:rPr>
              <a:pPr algn="r">
                <a:buSzPct val="25000"/>
              </a:pPr>
              <a:t>28</a:t>
            </a:fld>
            <a:endParaRPr lang="en-US" sz="1200" dirty="0">
              <a:solidFill>
                <a:schemeClr val="dk1"/>
              </a:solidFill>
            </a:endParaRPr>
          </a:p>
        </p:txBody>
      </p:sp>
    </p:spTree>
    <p:extLst>
      <p:ext uri="{BB962C8B-B14F-4D97-AF65-F5344CB8AC3E}">
        <p14:creationId xmlns:p14="http://schemas.microsoft.com/office/powerpoint/2010/main" val="41819847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smtClean="0">
                <a:solidFill>
                  <a:schemeClr val="dk1"/>
                </a:solidFill>
              </a:rPr>
              <a:pPr algn="r">
                <a:buSzPct val="25000"/>
              </a:pPr>
              <a:t>29</a:t>
            </a:fld>
            <a:endParaRPr lang="en-US" sz="1200" dirty="0">
              <a:solidFill>
                <a:schemeClr val="dk1"/>
              </a:solidFill>
            </a:endParaRPr>
          </a:p>
        </p:txBody>
      </p:sp>
    </p:spTree>
    <p:extLst>
      <p:ext uri="{BB962C8B-B14F-4D97-AF65-F5344CB8AC3E}">
        <p14:creationId xmlns:p14="http://schemas.microsoft.com/office/powerpoint/2010/main" val="2967662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smtClean="0">
                <a:solidFill>
                  <a:schemeClr val="dk1"/>
                </a:solidFill>
              </a:rPr>
              <a:pPr algn="r">
                <a:buSzPct val="25000"/>
              </a:pPr>
              <a:t>3</a:t>
            </a:fld>
            <a:endParaRPr lang="en-US" sz="1200" dirty="0">
              <a:solidFill>
                <a:schemeClr val="dk1"/>
              </a:solidFill>
            </a:endParaRPr>
          </a:p>
        </p:txBody>
      </p:sp>
    </p:spTree>
    <p:extLst>
      <p:ext uri="{BB962C8B-B14F-4D97-AF65-F5344CB8AC3E}">
        <p14:creationId xmlns:p14="http://schemas.microsoft.com/office/powerpoint/2010/main" val="8993341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smtClean="0">
                <a:solidFill>
                  <a:schemeClr val="dk1"/>
                </a:solidFill>
              </a:rPr>
              <a:pPr algn="r">
                <a:buSzPct val="25000"/>
              </a:pPr>
              <a:t>30</a:t>
            </a:fld>
            <a:endParaRPr lang="en-US" sz="1200" dirty="0">
              <a:solidFill>
                <a:schemeClr val="dk1"/>
              </a:solidFill>
            </a:endParaRPr>
          </a:p>
        </p:txBody>
      </p:sp>
    </p:spTree>
    <p:extLst>
      <p:ext uri="{BB962C8B-B14F-4D97-AF65-F5344CB8AC3E}">
        <p14:creationId xmlns:p14="http://schemas.microsoft.com/office/powerpoint/2010/main" val="7870787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smtClean="0">
                <a:solidFill>
                  <a:schemeClr val="dk1"/>
                </a:solidFill>
              </a:rPr>
              <a:pPr algn="r">
                <a:buSzPct val="25000"/>
              </a:pPr>
              <a:t>31</a:t>
            </a:fld>
            <a:endParaRPr lang="en-US" sz="1200" dirty="0">
              <a:solidFill>
                <a:schemeClr val="dk1"/>
              </a:solidFill>
            </a:endParaRPr>
          </a:p>
        </p:txBody>
      </p:sp>
    </p:spTree>
    <p:extLst>
      <p:ext uri="{BB962C8B-B14F-4D97-AF65-F5344CB8AC3E}">
        <p14:creationId xmlns:p14="http://schemas.microsoft.com/office/powerpoint/2010/main" val="16883646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Implement the class</a:t>
            </a:r>
          </a:p>
          <a:p>
            <a:pPr eaLnBrk="1" hangingPunct="1"/>
            <a:r>
              <a:rPr lang="en-US" altLang="en-US" dirty="0"/>
              <a:t>The layout of a source code file can vary by individual programmers.</a:t>
            </a:r>
          </a:p>
          <a:p>
            <a:pPr eaLnBrk="1" hangingPunct="1"/>
            <a:r>
              <a:rPr lang="en-US" altLang="en-US" dirty="0"/>
              <a:t>Generally the layout is:</a:t>
            </a:r>
          </a:p>
          <a:p>
            <a:pPr lvl="1" eaLnBrk="1" hangingPunct="1"/>
            <a:r>
              <a:rPr lang="en-US" altLang="en-US" dirty="0"/>
              <a:t>Attributes are typically listed first</a:t>
            </a:r>
          </a:p>
          <a:p>
            <a:pPr lvl="1" eaLnBrk="1" hangingPunct="1"/>
            <a:r>
              <a:rPr lang="en-US" altLang="en-US" dirty="0"/>
              <a:t>Methods are typically listed second</a:t>
            </a:r>
          </a:p>
          <a:p>
            <a:pPr lvl="2" eaLnBrk="1" hangingPunct="1"/>
            <a:r>
              <a:rPr lang="en-US" altLang="en-US" dirty="0"/>
              <a:t>The main method is sometimes first, sometimes last.</a:t>
            </a:r>
          </a:p>
          <a:p>
            <a:pPr lvl="2" eaLnBrk="1" hangingPunct="1"/>
            <a:r>
              <a:rPr lang="en-US" altLang="en-US" dirty="0"/>
              <a:t>Accessors and </a:t>
            </a:r>
            <a:r>
              <a:rPr lang="en-US" altLang="en-US" dirty="0" err="1"/>
              <a:t>mutators</a:t>
            </a:r>
            <a:r>
              <a:rPr lang="en-US" altLang="en-US" dirty="0"/>
              <a:t> are typically grouped.</a:t>
            </a:r>
          </a:p>
          <a:p>
            <a:endParaRPr lang="en-US" dirty="0"/>
          </a:p>
        </p:txBody>
      </p:sp>
      <p:sp>
        <p:nvSpPr>
          <p:cNvPr id="4" name="Slide Number Placeholder 3"/>
          <p:cNvSpPr>
            <a:spLocks noGrp="1"/>
          </p:cNvSpPr>
          <p:nvPr>
            <p:ph type="sldNum" sz="quarter" idx="10"/>
          </p:nvPr>
        </p:nvSpPr>
        <p:spPr/>
        <p:txBody>
          <a:bodyPr/>
          <a:lstStyle/>
          <a:p>
            <a:fld id="{B04FDA2A-5419-44B5-AE75-0024CAFD0903}" type="slidenum">
              <a:rPr lang="en-US" altLang="en-US" smtClean="0"/>
              <a:pPr/>
              <a:t>32</a:t>
            </a:fld>
            <a:endParaRPr lang="en-US" altLang="en-US"/>
          </a:p>
        </p:txBody>
      </p:sp>
    </p:spTree>
    <p:extLst>
      <p:ext uri="{BB962C8B-B14F-4D97-AF65-F5344CB8AC3E}">
        <p14:creationId xmlns:p14="http://schemas.microsoft.com/office/powerpoint/2010/main" val="15196429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Constructs a Random object with the current time as its seed.</a:t>
            </a:r>
          </a:p>
          <a:p>
            <a:r>
              <a:rPr lang="en-US" dirty="0"/>
              <a:t>+Random left parenthesis seed, long right parenthesis. Constructs a Random object with a specified seed.</a:t>
            </a:r>
          </a:p>
          <a:p>
            <a:r>
              <a:rPr lang="en-US" dirty="0"/>
              <a:t>+</a:t>
            </a:r>
            <a:r>
              <a:rPr lang="en-US" dirty="0" err="1"/>
              <a:t>nextint</a:t>
            </a:r>
            <a:r>
              <a:rPr lang="en-US" dirty="0"/>
              <a:t> left parenthesis right parenthesis colon int. Returns a random int value.</a:t>
            </a:r>
          </a:p>
          <a:p>
            <a:r>
              <a:rPr lang="en-US" dirty="0"/>
              <a:t>+</a:t>
            </a:r>
            <a:r>
              <a:rPr lang="en-US" dirty="0" err="1"/>
              <a:t>nextInt</a:t>
            </a:r>
            <a:r>
              <a:rPr lang="en-US" dirty="0"/>
              <a:t> left parenthesis n, int right parenthesis colon int. Returns a random int value between 0 and n (exclusive).</a:t>
            </a:r>
          </a:p>
          <a:p>
            <a:r>
              <a:rPr lang="en-US" dirty="0"/>
              <a:t>+</a:t>
            </a:r>
            <a:r>
              <a:rPr lang="en-US" dirty="0" err="1"/>
              <a:t>nextLong</a:t>
            </a:r>
            <a:r>
              <a:rPr lang="en-US" dirty="0"/>
              <a:t> left parenthesis right parenthesis, colon long. Returns a random long value.</a:t>
            </a:r>
          </a:p>
          <a:p>
            <a:r>
              <a:rPr lang="en-US" dirty="0"/>
              <a:t>+</a:t>
            </a:r>
            <a:r>
              <a:rPr lang="en-US" dirty="0" err="1"/>
              <a:t>nextDouble</a:t>
            </a:r>
            <a:r>
              <a:rPr lang="en-US" dirty="0"/>
              <a:t> left parenthesis right parenthesis colon double. Returns a random double value between 0.0 and 1.0 (exclusive).</a:t>
            </a:r>
          </a:p>
          <a:p>
            <a:r>
              <a:rPr lang="en-US" dirty="0"/>
              <a:t>+</a:t>
            </a:r>
            <a:r>
              <a:rPr lang="en-US" dirty="0" err="1"/>
              <a:t>nextFloat</a:t>
            </a:r>
            <a:r>
              <a:rPr lang="en-US" dirty="0"/>
              <a:t> left parenthesis right parenthesis colon float. Returns a random float value between 0.0F and 1.0F (exclusive).</a:t>
            </a:r>
          </a:p>
          <a:p>
            <a:r>
              <a:rPr lang="en-US" dirty="0"/>
              <a:t>+</a:t>
            </a:r>
            <a:r>
              <a:rPr lang="en-US" dirty="0" err="1"/>
              <a:t>nextBoolean</a:t>
            </a:r>
            <a:r>
              <a:rPr lang="en-US" dirty="0"/>
              <a:t> left parenthesis right parenthesis colon Boolean. Returns a random Boolean value.</a:t>
            </a:r>
            <a:endParaRPr lang="en-IN"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a:solidFill>
                  <a:schemeClr val="dk1"/>
                </a:solidFill>
              </a:rPr>
              <a:pPr algn="r">
                <a:buSzPct val="25000"/>
              </a:pPr>
              <a:t>33</a:t>
            </a:fld>
            <a:endParaRPr lang="en-US" sz="1200" dirty="0">
              <a:solidFill>
                <a:schemeClr val="dk1"/>
              </a:solidFill>
            </a:endParaRPr>
          </a:p>
        </p:txBody>
      </p:sp>
    </p:spTree>
    <p:extLst>
      <p:ext uri="{BB962C8B-B14F-4D97-AF65-F5344CB8AC3E}">
        <p14:creationId xmlns:p14="http://schemas.microsoft.com/office/powerpoint/2010/main" val="2906671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smtClean="0">
                <a:solidFill>
                  <a:schemeClr val="dk1"/>
                </a:solidFill>
              </a:rPr>
              <a:pPr algn="r">
                <a:buSzPct val="25000"/>
              </a:pPr>
              <a:t>34</a:t>
            </a:fld>
            <a:endParaRPr lang="en-US" sz="1200" dirty="0">
              <a:solidFill>
                <a:schemeClr val="dk1"/>
              </a:solidFill>
            </a:endParaRPr>
          </a:p>
        </p:txBody>
      </p:sp>
    </p:spTree>
    <p:extLst>
      <p:ext uri="{BB962C8B-B14F-4D97-AF65-F5344CB8AC3E}">
        <p14:creationId xmlns:p14="http://schemas.microsoft.com/office/powerpoint/2010/main" val="27107928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a:solidFill>
                  <a:schemeClr val="dk1"/>
                </a:solidFill>
              </a:rPr>
              <a:pPr algn="r">
                <a:buSzPct val="25000"/>
              </a:pPr>
              <a:t>35</a:t>
            </a:fld>
            <a:endParaRPr lang="en-US" sz="1200" dirty="0">
              <a:solidFill>
                <a:schemeClr val="dk1"/>
              </a:solidFill>
            </a:endParaRPr>
          </a:p>
        </p:txBody>
      </p:sp>
    </p:spTree>
    <p:extLst>
      <p:ext uri="{BB962C8B-B14F-4D97-AF65-F5344CB8AC3E}">
        <p14:creationId xmlns:p14="http://schemas.microsoft.com/office/powerpoint/2010/main" val="28549989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a:solidFill>
                  <a:schemeClr val="dk1"/>
                </a:solidFill>
              </a:rPr>
              <a:pPr algn="r">
                <a:buSzPct val="25000"/>
              </a:pPr>
              <a:t>36</a:t>
            </a:fld>
            <a:endParaRPr lang="en-US" sz="1200" dirty="0">
              <a:solidFill>
                <a:schemeClr val="dk1"/>
              </a:solidFill>
            </a:endParaRPr>
          </a:p>
        </p:txBody>
      </p:sp>
    </p:spTree>
    <p:extLst>
      <p:ext uri="{BB962C8B-B14F-4D97-AF65-F5344CB8AC3E}">
        <p14:creationId xmlns:p14="http://schemas.microsoft.com/office/powerpoint/2010/main" val="28463125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CircleWithStaticMembers</a:t>
            </a:r>
            <a:r>
              <a:rPr lang="en-US" dirty="0"/>
              <a:t>: </a:t>
            </a:r>
            <a:r>
              <a:rPr lang="en-US" dirty="0">
                <a:hlinkClick r:id="rId3"/>
              </a:rPr>
              <a:t>https://liveexample.pearsoncmg.com/html/CircleWithStaticMembers.html</a:t>
            </a:r>
            <a:endParaRPr lang="en-US" dirty="0"/>
          </a:p>
          <a:p>
            <a:endParaRPr lang="en-US" dirty="0"/>
          </a:p>
          <a:p>
            <a:r>
              <a:rPr lang="en-US" dirty="0" err="1"/>
              <a:t>TestCircleWithStaticMembers</a:t>
            </a:r>
            <a:r>
              <a:rPr lang="en-US" dirty="0"/>
              <a:t>:</a:t>
            </a:r>
            <a:r>
              <a:rPr lang="en-US" baseline="0" dirty="0"/>
              <a:t> </a:t>
            </a:r>
            <a:r>
              <a:rPr lang="en-US" dirty="0">
                <a:hlinkClick r:id="rId4"/>
              </a:rPr>
              <a:t>https://liveexample.pearsoncmg.com/html/TestCircleWithStaticMembers.html</a:t>
            </a:r>
            <a:endParaRPr lang="en-US"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a:solidFill>
                  <a:schemeClr val="dk1"/>
                </a:solidFill>
              </a:rPr>
              <a:pPr algn="r">
                <a:buSzPct val="25000"/>
              </a:pPr>
              <a:t>37</a:t>
            </a:fld>
            <a:endParaRPr lang="en-US" sz="1200" dirty="0">
              <a:solidFill>
                <a:schemeClr val="dk1"/>
              </a:solidFill>
            </a:endParaRPr>
          </a:p>
        </p:txBody>
      </p:sp>
    </p:spTree>
    <p:extLst>
      <p:ext uri="{BB962C8B-B14F-4D97-AF65-F5344CB8AC3E}">
        <p14:creationId xmlns:p14="http://schemas.microsoft.com/office/powerpoint/2010/main" val="19726438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a:solidFill>
                  <a:schemeClr val="dk1"/>
                </a:solidFill>
              </a:rPr>
              <a:pPr algn="r">
                <a:buSzPct val="25000"/>
              </a:pPr>
              <a:t>38</a:t>
            </a:fld>
            <a:endParaRPr lang="en-US" sz="1200" dirty="0">
              <a:solidFill>
                <a:schemeClr val="dk1"/>
              </a:solidFill>
            </a:endParaRPr>
          </a:p>
        </p:txBody>
      </p:sp>
    </p:spTree>
    <p:extLst>
      <p:ext uri="{BB962C8B-B14F-4D97-AF65-F5344CB8AC3E}">
        <p14:creationId xmlns:p14="http://schemas.microsoft.com/office/powerpoint/2010/main" val="24451110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computer code consists 14 lines. Line 1, indicates package p1 semicolon. Line 2, blank. Line 3, public class C1 open braces. Line 4, public </a:t>
            </a:r>
            <a:r>
              <a:rPr lang="en-IN" dirty="0" err="1"/>
              <a:t>i</a:t>
            </a:r>
            <a:r>
              <a:rPr lang="en-IN" dirty="0"/>
              <a:t> n t x semicolon. Line 5, </a:t>
            </a:r>
            <a:r>
              <a:rPr lang="en-IN" dirty="0" err="1"/>
              <a:t>i</a:t>
            </a:r>
            <a:r>
              <a:rPr lang="en-IN" dirty="0"/>
              <a:t> n t y semicolon. Line 6, private </a:t>
            </a:r>
            <a:r>
              <a:rPr lang="en-IN" dirty="0" err="1"/>
              <a:t>i</a:t>
            </a:r>
            <a:r>
              <a:rPr lang="en-IN" dirty="0"/>
              <a:t> n t z semicolon. Line 7, blank. Line 8, public void m1 open parenthesis close parenthesis open braces. Line 9, close braces. Line 10, void m2 open parenthesis close parenthesis open braces. Line 11, close braces. Line 12, private void m3 open parenthesis close parenthesis open braces. Line 13, close braces. Line 14, close braces. A middle text box shows the coding for the default modifier restricts access to within a package. The computer code consists 14 lines. Line 1, indicates package p1 semicolon. Line 2, blank. Line 3, public class C2 open braces. Line 4, void a Method open parenthesis close parenthesis open braces. Line 5, C1 o equal to new C1 open parenthesis close parenthesis semicolon. Line 6, can access o period x semicolon. Line 7, can access o period y semicolon. Line 8, cannot access o period z semicolon. Line 9, blank. Line 10, can invoke o period m1 open parenthesis close parenthesis semicolon. Line 11, can invoke o period m2 open parenthesis close parenthesis semicolon. Line 12, cannot invoke o period m3 open parenthesis close parenthesis semicolon. Line 13, close braces. Line 14, close braces. A right side text box shows the coding for the public modifier enables unrestricted access. It consists 14 lines. Line 1, indicates package p2 semicolon. Line 2, blank. Line 3, public class C3 open braces. Line 4, void a Method open parenthesis close parenthesis open braces. Line 5, C1 o equal to new C1 open parenthesis close parenthesis semicolon. Line 6, can access 0 period x semicolon. Line 7, cannot access 0 period y semicolon. Line 8, cannot access 0 period z semicolon. Line 9, blank. Line 10, can invoke o period m1 open parenthesis close parenthesis semicolon. Line 11, cannot invoke 0 period m2 open parenthesis close parenthesis semicolon. Line 12, cannot invoke 0 period m3 open parenthesis close parenthesis semicolon. Line 13, close braces. Line 14, close braces. </a:t>
            </a:r>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a:solidFill>
                  <a:schemeClr val="dk1"/>
                </a:solidFill>
              </a:rPr>
              <a:pPr algn="r">
                <a:buSzPct val="25000"/>
              </a:pPr>
              <a:t>39</a:t>
            </a:fld>
            <a:endParaRPr lang="en-US" sz="1200" dirty="0">
              <a:solidFill>
                <a:schemeClr val="dk1"/>
              </a:solidFill>
            </a:endParaRPr>
          </a:p>
        </p:txBody>
      </p:sp>
    </p:spTree>
    <p:extLst>
      <p:ext uri="{BB962C8B-B14F-4D97-AF65-F5344CB8AC3E}">
        <p14:creationId xmlns:p14="http://schemas.microsoft.com/office/powerpoint/2010/main" val="2631216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smtClean="0">
                <a:solidFill>
                  <a:schemeClr val="dk1"/>
                </a:solidFill>
              </a:rPr>
              <a:pPr algn="r">
                <a:buSzPct val="25000"/>
              </a:pPr>
              <a:t>4</a:t>
            </a:fld>
            <a:endParaRPr lang="en-US" sz="1200" dirty="0">
              <a:solidFill>
                <a:schemeClr val="dk1"/>
              </a:solidFill>
            </a:endParaRPr>
          </a:p>
        </p:txBody>
      </p:sp>
    </p:spTree>
    <p:extLst>
      <p:ext uri="{BB962C8B-B14F-4D97-AF65-F5344CB8AC3E}">
        <p14:creationId xmlns:p14="http://schemas.microsoft.com/office/powerpoint/2010/main" val="12329110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box contains 5 lines. Line 1, indicates package p1 semicolon. Line 2, blank. Line 3, class C1 open braces. Line 4, dot </a:t>
            </a:r>
            <a:r>
              <a:rPr lang="en-US" dirty="0" err="1"/>
              <a:t>dot</a:t>
            </a:r>
            <a:r>
              <a:rPr lang="en-US" dirty="0"/>
              <a:t> </a:t>
            </a:r>
            <a:r>
              <a:rPr lang="en-US" dirty="0" err="1"/>
              <a:t>dot</a:t>
            </a:r>
            <a:r>
              <a:rPr lang="en-US" dirty="0"/>
              <a:t>. Line 5, close braces.  A middle text box also shows the default modifier on a class restricts access to within a package. The box contains 5 lines. Line 1, indicates package p1 semicolon. Line 2, blank. Line 3, public class C2 open braces. Line 4, can access C1. Line 5, close braces. A left side text box shows the public modifier enables unrestricted access. The box contains 6 lines. Line 1, package p2 semicolon. Line 2, blank. Line 3, public class C3 open braces. Line 4, cannot access C1 semicolon. Line 5, can access C2 semicolon. Line 6, close braces.</a:t>
            </a:r>
            <a:endParaRPr lang="en-IN"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a:solidFill>
                  <a:schemeClr val="dk1"/>
                </a:solidFill>
              </a:rPr>
              <a:pPr algn="r">
                <a:buSzPct val="25000"/>
              </a:pPr>
              <a:t>40</a:t>
            </a:fld>
            <a:endParaRPr lang="en-US" sz="1200" dirty="0">
              <a:solidFill>
                <a:schemeClr val="dk1"/>
              </a:solidFill>
            </a:endParaRPr>
          </a:p>
        </p:txBody>
      </p:sp>
    </p:spTree>
    <p:extLst>
      <p:ext uri="{BB962C8B-B14F-4D97-AF65-F5344CB8AC3E}">
        <p14:creationId xmlns:p14="http://schemas.microsoft.com/office/powerpoint/2010/main" val="39447892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box contains 13 lines. Line 1, indicates public class C open braces. Line 2, private Boolean x semicolon. Line 3, blank. Line 4, public static void main open parenthesis String open braces close braces </a:t>
            </a:r>
            <a:r>
              <a:rPr lang="en-US" dirty="0" err="1"/>
              <a:t>args</a:t>
            </a:r>
            <a:r>
              <a:rPr lang="en-US" dirty="0"/>
              <a:t> close parenthesis open braces. Line 5, C </a:t>
            </a:r>
            <a:r>
              <a:rPr lang="en-US" dirty="0" err="1"/>
              <a:t>c</a:t>
            </a:r>
            <a:r>
              <a:rPr lang="en-US" dirty="0"/>
              <a:t> equal to new C open parenthesis close parenthesis semicolon. Line 6, System period out period print ln open parenthesis c period x close parenthesis semicolon. Line 7, System period out period print ln open parenthesis c period convert open parenthesis close parenthesis close parenthesis semicolon. Line 8, close braces. Line 9, blank. Line 10, private </a:t>
            </a:r>
            <a:r>
              <a:rPr lang="en-US" dirty="0" err="1"/>
              <a:t>i</a:t>
            </a:r>
            <a:r>
              <a:rPr lang="en-US" dirty="0"/>
              <a:t> n t convert open parenthesis close parenthesis open braces. Line 11,  return x question mark 1 colon minus 1 semicolon. Line 12, close braces. Line 13, close braces. A text box (b) shows an object cannot access its private members. This box contains 7 lines. Line 1, indicates public class Test open braces. Line 2, public static void main open parenthesis String open parenthesis close parenthesis </a:t>
            </a:r>
            <a:r>
              <a:rPr lang="en-US" dirty="0" err="1"/>
              <a:t>args</a:t>
            </a:r>
            <a:r>
              <a:rPr lang="en-US" dirty="0"/>
              <a:t> close parenthesis open braces. Line 3, C </a:t>
            </a:r>
            <a:r>
              <a:rPr lang="en-US" dirty="0" err="1"/>
              <a:t>c</a:t>
            </a:r>
            <a:r>
              <a:rPr lang="en-US" dirty="0"/>
              <a:t> equal to new C open parenthesis close parenthesis semicolon. Line 4, System period out period print ln open parenthesis c period x close parenthesis semicolon. Line 5, System period out period print ln open parenthesis c period convert open parenthesis close parenthesis close parenthesis semicolon. Line 6, close braces. Line 7, close braces.</a:t>
            </a:r>
            <a:endParaRPr lang="en-IN"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a:solidFill>
                  <a:schemeClr val="dk1"/>
                </a:solidFill>
              </a:rPr>
              <a:pPr algn="r">
                <a:buSzPct val="25000"/>
              </a:pPr>
              <a:t>41</a:t>
            </a:fld>
            <a:endParaRPr lang="en-US" sz="1200" dirty="0">
              <a:solidFill>
                <a:schemeClr val="dk1"/>
              </a:solidFill>
            </a:endParaRPr>
          </a:p>
        </p:txBody>
      </p:sp>
    </p:spTree>
    <p:extLst>
      <p:ext uri="{BB962C8B-B14F-4D97-AF65-F5344CB8AC3E}">
        <p14:creationId xmlns:p14="http://schemas.microsoft.com/office/powerpoint/2010/main" val="42255861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Why Data Fields Should Be Private?</a:t>
            </a:r>
          </a:p>
          <a:p>
            <a:pPr marL="440"/>
            <a:r>
              <a:rPr lang="en-IN" dirty="0"/>
              <a:t>To protect data.</a:t>
            </a:r>
          </a:p>
          <a:p>
            <a:pPr marL="440"/>
            <a:r>
              <a:rPr lang="en-IN" dirty="0"/>
              <a:t>To make code easy to maintain.</a:t>
            </a:r>
          </a:p>
          <a:p>
            <a:endParaRPr lang="en-IN" dirty="0"/>
          </a:p>
          <a:p>
            <a:endParaRPr lang="en-IN" dirty="0"/>
          </a:p>
          <a:p>
            <a:r>
              <a:rPr lang="en-IN" dirty="0"/>
              <a:t>This box has divided in 3 rows. Row 1 indicates Circle. Row 2 shows the coding for 2 lines and minus sign indicates private modifier. Line 1, minus radius colon double. Line 2, minus number of Objects colon i n t. Row 3, also shows the coding and it consists 6 lines. Line 1, plus Circle open parenthesis close parenthesis. Line 2, plus Circle open parenthesis radius colon double close parenthesis. Line 3, plus g e t Radius open parenthesis close parenthesis colon double. Line 4, plus s e t Radius open parenthesis radius colon double close parenthesis colon void. Line 5, plus g e t Number Of Objects open parenthesis close parenthesis colon i n t. Line 6, plus g e t Area open parenthesis close parenthesis colon double.</a:t>
            </a:r>
          </a:p>
          <a:p>
            <a:endParaRPr lang="en-IN" dirty="0"/>
          </a:p>
          <a:p>
            <a:r>
              <a:rPr lang="en-IN" dirty="0" err="1"/>
              <a:t>CircleWithPrivateDataFields</a:t>
            </a:r>
            <a:r>
              <a:rPr lang="en-IN" dirty="0"/>
              <a:t>: </a:t>
            </a:r>
            <a:r>
              <a:rPr lang="en-US" dirty="0">
                <a:hlinkClick r:id="rId3"/>
              </a:rPr>
              <a:t>https://liveexample.pearsoncmg.com/html/CircleWithPrivateDataFields.html</a:t>
            </a:r>
            <a:endParaRPr lang="en-IN" dirty="0"/>
          </a:p>
          <a:p>
            <a:endParaRPr lang="en-IN" dirty="0"/>
          </a:p>
          <a:p>
            <a:r>
              <a:rPr lang="en-IN" dirty="0" err="1"/>
              <a:t>TestCircleWithPrivateDataFields</a:t>
            </a:r>
            <a:r>
              <a:rPr lang="en-IN" dirty="0"/>
              <a:t>: </a:t>
            </a:r>
            <a:r>
              <a:rPr lang="en-US" dirty="0">
                <a:hlinkClick r:id="rId4"/>
              </a:rPr>
              <a:t>https://liveexample.pearsoncmg.com/html/TestCircleWithPrivateDataFields.html</a:t>
            </a:r>
            <a:endParaRPr lang="en-IN"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a:solidFill>
                  <a:schemeClr val="dk1"/>
                </a:solidFill>
              </a:rPr>
              <a:pPr algn="r">
                <a:buSzPct val="25000"/>
              </a:pPr>
              <a:t>42</a:t>
            </a:fld>
            <a:endParaRPr lang="en-US" sz="1200" dirty="0">
              <a:solidFill>
                <a:schemeClr val="dk1"/>
              </a:solidFill>
            </a:endParaRPr>
          </a:p>
        </p:txBody>
      </p:sp>
    </p:spTree>
    <p:extLst>
      <p:ext uri="{BB962C8B-B14F-4D97-AF65-F5344CB8AC3E}">
        <p14:creationId xmlns:p14="http://schemas.microsoft.com/office/powerpoint/2010/main" val="15923372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TestPassObject</a:t>
            </a:r>
            <a:r>
              <a:rPr lang="en-US" dirty="0"/>
              <a:t>: </a:t>
            </a:r>
            <a:r>
              <a:rPr lang="en-US" dirty="0">
                <a:hlinkClick r:id="rId3"/>
              </a:rPr>
              <a:t>https://liveexample.pearsoncmg.com/html/TestPassObject.html</a:t>
            </a:r>
            <a:endParaRPr lang="en-US"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a:solidFill>
                  <a:schemeClr val="dk1"/>
                </a:solidFill>
              </a:rPr>
              <a:pPr algn="r">
                <a:buSzPct val="25000"/>
              </a:pPr>
              <a:t>43</a:t>
            </a:fld>
            <a:endParaRPr lang="en-US" sz="1200" dirty="0">
              <a:solidFill>
                <a:schemeClr val="dk1"/>
              </a:solidFill>
            </a:endParaRPr>
          </a:p>
        </p:txBody>
      </p:sp>
    </p:spTree>
    <p:extLst>
      <p:ext uri="{BB962C8B-B14F-4D97-AF65-F5344CB8AC3E}">
        <p14:creationId xmlns:p14="http://schemas.microsoft.com/office/powerpoint/2010/main" val="35585162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Activation record for the main method. int n, 5. </a:t>
            </a:r>
            <a:r>
              <a:rPr lang="en-US" dirty="0" err="1"/>
              <a:t>myCircle</a:t>
            </a:r>
            <a:r>
              <a:rPr lang="en-US" dirty="0"/>
              <a:t>, reference.</a:t>
            </a:r>
          </a:p>
          <a:p>
            <a:r>
              <a:rPr lang="en-US" dirty="0"/>
              <a:t>An arrow from n, 5 to int times 5 is labeled, pass by value (here the value is 5). An arrow from reference in the activation record to reference in the stack is labeled, pass by value (here the value is the reference for the object). </a:t>
            </a:r>
          </a:p>
          <a:p>
            <a:r>
              <a:rPr lang="en-US" dirty="0"/>
              <a:t>The reference in both the sections lead to heap, a Circle object.</a:t>
            </a:r>
            <a:endParaRPr lang="en-IN"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a:solidFill>
                  <a:schemeClr val="dk1"/>
                </a:solidFill>
              </a:rPr>
              <a:pPr algn="r">
                <a:buSzPct val="25000"/>
              </a:pPr>
              <a:t>44</a:t>
            </a:fld>
            <a:endParaRPr lang="en-US" sz="1200" dirty="0">
              <a:solidFill>
                <a:schemeClr val="dk1"/>
              </a:solidFill>
            </a:endParaRPr>
          </a:p>
        </p:txBody>
      </p:sp>
    </p:spTree>
    <p:extLst>
      <p:ext uri="{BB962C8B-B14F-4D97-AF65-F5344CB8AC3E}">
        <p14:creationId xmlns:p14="http://schemas.microsoft.com/office/powerpoint/2010/main" val="21530477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a:solidFill>
                  <a:schemeClr val="dk1"/>
                </a:solidFill>
              </a:rPr>
              <a:pPr algn="r">
                <a:buSzPct val="25000"/>
              </a:pPr>
              <a:t>45</a:t>
            </a:fld>
            <a:endParaRPr lang="en-US" sz="1200" dirty="0">
              <a:solidFill>
                <a:schemeClr val="dk1"/>
              </a:solidFill>
            </a:endParaRPr>
          </a:p>
        </p:txBody>
      </p:sp>
    </p:spTree>
    <p:extLst>
      <p:ext uri="{BB962C8B-B14F-4D97-AF65-F5344CB8AC3E}">
        <p14:creationId xmlns:p14="http://schemas.microsoft.com/office/powerpoint/2010/main" val="40510766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a:solidFill>
                  <a:schemeClr val="dk1"/>
                </a:solidFill>
              </a:rPr>
              <a:pPr algn="r">
                <a:buSzPct val="25000"/>
              </a:pPr>
              <a:t>46</a:t>
            </a:fld>
            <a:endParaRPr lang="en-US" sz="1200" dirty="0">
              <a:solidFill>
                <a:schemeClr val="dk1"/>
              </a:solidFill>
            </a:endParaRPr>
          </a:p>
        </p:txBody>
      </p:sp>
    </p:spTree>
    <p:extLst>
      <p:ext uri="{BB962C8B-B14F-4D97-AF65-F5344CB8AC3E}">
        <p14:creationId xmlns:p14="http://schemas.microsoft.com/office/powerpoint/2010/main" val="16102287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smtClean="0">
                <a:solidFill>
                  <a:schemeClr val="dk1"/>
                </a:solidFill>
              </a:rPr>
              <a:pPr algn="r">
                <a:buSzPct val="25000"/>
              </a:pPr>
              <a:t>47</a:t>
            </a:fld>
            <a:endParaRPr lang="en-US" sz="1200" dirty="0">
              <a:solidFill>
                <a:schemeClr val="dk1"/>
              </a:solidFill>
            </a:endParaRPr>
          </a:p>
        </p:txBody>
      </p:sp>
    </p:spTree>
    <p:extLst>
      <p:ext uri="{BB962C8B-B14F-4D97-AF65-F5344CB8AC3E}">
        <p14:creationId xmlns:p14="http://schemas.microsoft.com/office/powerpoint/2010/main" val="19894960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a:solidFill>
                  <a:schemeClr val="dk1"/>
                </a:solidFill>
              </a:rPr>
              <a:pPr algn="r">
                <a:buSzPct val="25000"/>
              </a:pPr>
              <a:t>48</a:t>
            </a:fld>
            <a:endParaRPr lang="en-US" sz="1200" dirty="0">
              <a:solidFill>
                <a:schemeClr val="dk1"/>
              </a:solidFill>
            </a:endParaRPr>
          </a:p>
        </p:txBody>
      </p:sp>
    </p:spTree>
    <p:extLst>
      <p:ext uri="{BB962C8B-B14F-4D97-AF65-F5344CB8AC3E}">
        <p14:creationId xmlns:p14="http://schemas.microsoft.com/office/powerpoint/2010/main" val="21722299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a:solidFill>
                  <a:schemeClr val="dk1"/>
                </a:solidFill>
              </a:rPr>
              <a:pPr algn="r">
                <a:buSzPct val="25000"/>
              </a:pPr>
              <a:t>49</a:t>
            </a:fld>
            <a:endParaRPr lang="en-US" sz="1200" dirty="0">
              <a:solidFill>
                <a:schemeClr val="dk1"/>
              </a:solidFill>
            </a:endParaRPr>
          </a:p>
        </p:txBody>
      </p:sp>
    </p:spTree>
    <p:extLst>
      <p:ext uri="{BB962C8B-B14F-4D97-AF65-F5344CB8AC3E}">
        <p14:creationId xmlns:p14="http://schemas.microsoft.com/office/powerpoint/2010/main" val="2987714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Char char="•"/>
            </a:pPr>
            <a:r>
              <a:rPr lang="en-US" altLang="en-US" sz="2900" dirty="0"/>
              <a:t>In an object-oriented programming language, like Java, you create programs that are made of objects.</a:t>
            </a:r>
          </a:p>
          <a:p>
            <a:pPr>
              <a:buFontTx/>
              <a:buChar char="•"/>
            </a:pPr>
            <a:r>
              <a:rPr lang="en-US" altLang="en-US" sz="2900" dirty="0"/>
              <a:t>In software, an object has two capabilities:</a:t>
            </a:r>
          </a:p>
          <a:p>
            <a:pPr lvl="1"/>
            <a:r>
              <a:rPr lang="en-US" altLang="en-US" dirty="0"/>
              <a:t>An object can store data.</a:t>
            </a:r>
          </a:p>
          <a:p>
            <a:pPr lvl="1"/>
            <a:r>
              <a:rPr lang="en-US" altLang="en-US" dirty="0"/>
              <a:t>An object can perform operations.</a:t>
            </a:r>
          </a:p>
          <a:p>
            <a:pPr>
              <a:buFontTx/>
              <a:buChar char="•"/>
            </a:pPr>
            <a:r>
              <a:rPr lang="en-US" altLang="en-US" sz="2900" dirty="0"/>
              <a:t>The data stored in an object are commonly called </a:t>
            </a:r>
            <a:r>
              <a:rPr lang="en-US" altLang="en-US" sz="2900" i="1" dirty="0"/>
              <a:t>attributes </a:t>
            </a:r>
            <a:r>
              <a:rPr lang="en-US" altLang="en-US" sz="2900" dirty="0"/>
              <a:t>or </a:t>
            </a:r>
            <a:r>
              <a:rPr lang="en-US" altLang="en-US" sz="2900" i="1" dirty="0"/>
              <a:t>fields</a:t>
            </a:r>
            <a:r>
              <a:rPr lang="en-US" altLang="en-US" sz="2900" dirty="0"/>
              <a:t>.</a:t>
            </a:r>
          </a:p>
          <a:p>
            <a:pPr>
              <a:buFontTx/>
              <a:buChar char="•"/>
            </a:pPr>
            <a:r>
              <a:rPr lang="en-US" altLang="en-US" sz="2900" dirty="0"/>
              <a:t>The operations that an object can perform are called </a:t>
            </a:r>
            <a:r>
              <a:rPr lang="en-US" altLang="en-US" sz="2900" i="1" dirty="0"/>
              <a:t>methods</a:t>
            </a:r>
            <a:r>
              <a:rPr lang="en-US" altLang="en-US" sz="2900" dirty="0"/>
              <a:t>.</a:t>
            </a:r>
          </a:p>
          <a:p>
            <a:endParaRPr lang="en-US"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a:solidFill>
                  <a:schemeClr val="dk1"/>
                </a:solidFill>
              </a:rPr>
              <a:pPr algn="r">
                <a:buSzPct val="25000"/>
              </a:pPr>
              <a:t>5</a:t>
            </a:fld>
            <a:endParaRPr lang="en-US" sz="1200" dirty="0">
              <a:solidFill>
                <a:schemeClr val="dk1"/>
              </a:solidFill>
            </a:endParaRPr>
          </a:p>
        </p:txBody>
      </p:sp>
    </p:spTree>
    <p:extLst>
      <p:ext uri="{BB962C8B-B14F-4D97-AF65-F5344CB8AC3E}">
        <p14:creationId xmlns:p14="http://schemas.microsoft.com/office/powerpoint/2010/main" val="14415301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a:solidFill>
                  <a:schemeClr val="dk1"/>
                </a:solidFill>
              </a:rPr>
              <a:pPr algn="r">
                <a:buSzPct val="25000"/>
              </a:pPr>
              <a:t>50</a:t>
            </a:fld>
            <a:endParaRPr lang="en-US" sz="1200" dirty="0">
              <a:solidFill>
                <a:schemeClr val="dk1"/>
              </a:solidFill>
            </a:endParaRPr>
          </a:p>
        </p:txBody>
      </p:sp>
    </p:spTree>
    <p:extLst>
      <p:ext uri="{BB962C8B-B14F-4D97-AF65-F5344CB8AC3E}">
        <p14:creationId xmlns:p14="http://schemas.microsoft.com/office/powerpoint/2010/main" val="7042388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a:solidFill>
                  <a:schemeClr val="dk1"/>
                </a:solidFill>
              </a:rPr>
              <a:pPr algn="r">
                <a:buSzPct val="25000"/>
              </a:pPr>
              <a:t>51</a:t>
            </a:fld>
            <a:endParaRPr lang="en-US" sz="1200" dirty="0">
              <a:solidFill>
                <a:schemeClr val="dk1"/>
              </a:solidFill>
            </a:endParaRPr>
          </a:p>
        </p:txBody>
      </p:sp>
    </p:spTree>
    <p:extLst>
      <p:ext uri="{BB962C8B-B14F-4D97-AF65-F5344CB8AC3E}">
        <p14:creationId xmlns:p14="http://schemas.microsoft.com/office/powerpoint/2010/main" val="3799447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consists 12 lines. Line 1, indicates public class F open braces. Line 2, private </a:t>
            </a:r>
            <a:r>
              <a:rPr lang="en-US" dirty="0" err="1"/>
              <a:t>i</a:t>
            </a:r>
            <a:r>
              <a:rPr lang="en-US" dirty="0"/>
              <a:t> n t </a:t>
            </a:r>
            <a:r>
              <a:rPr lang="en-US" dirty="0" err="1"/>
              <a:t>i</a:t>
            </a:r>
            <a:r>
              <a:rPr lang="en-US" dirty="0"/>
              <a:t> equal to 5 semicolon. Line 3, private static double k equal to zero semicolon. Line 4, blank. Line 5, void s e t I open parenthesis </a:t>
            </a:r>
            <a:r>
              <a:rPr lang="en-US" dirty="0" err="1"/>
              <a:t>i</a:t>
            </a:r>
            <a:r>
              <a:rPr lang="en-US" dirty="0"/>
              <a:t> n t </a:t>
            </a:r>
            <a:r>
              <a:rPr lang="en-US" dirty="0" err="1"/>
              <a:t>i</a:t>
            </a:r>
            <a:r>
              <a:rPr lang="en-US" dirty="0"/>
              <a:t> close parenthesis open braces. Line 6, t h </a:t>
            </a:r>
            <a:r>
              <a:rPr lang="en-US" dirty="0" err="1"/>
              <a:t>i</a:t>
            </a:r>
            <a:r>
              <a:rPr lang="en-US" dirty="0"/>
              <a:t> s period </a:t>
            </a:r>
            <a:r>
              <a:rPr lang="en-US" dirty="0" err="1"/>
              <a:t>i</a:t>
            </a:r>
            <a:r>
              <a:rPr lang="en-US" dirty="0"/>
              <a:t> equal to </a:t>
            </a:r>
            <a:r>
              <a:rPr lang="en-US" dirty="0" err="1"/>
              <a:t>i</a:t>
            </a:r>
            <a:r>
              <a:rPr lang="en-US" dirty="0"/>
              <a:t> semicolon. Line 7, close braces. Line 8, blank. Line 9, static void s e t K open parenthesis double k close parenthesis open braces. Line 10, F period k equal to k semicolon. Line 11, close braces. Line 12, close braces. A right hand side text box shows the coding of F1 and F2 are the objects of F. It consists 7 lines. Line 1, F f1 equal to new F open parenthesis close parenthesis semicolon F f2 equal to new F open parenthesis close parenthesis semicolon. Line 2, blank. Line 3, Invoking f1 period s e t I open parenthesis ten close parenthesis is to execute. Line 4, t h </a:t>
            </a:r>
            <a:r>
              <a:rPr lang="en-US" dirty="0" err="1"/>
              <a:t>i</a:t>
            </a:r>
            <a:r>
              <a:rPr lang="en-US" dirty="0"/>
              <a:t> s </a:t>
            </a:r>
            <a:r>
              <a:rPr lang="en-US" dirty="0" err="1"/>
              <a:t>i</a:t>
            </a:r>
            <a:r>
              <a:rPr lang="en-US" dirty="0"/>
              <a:t> equal to 10 comma where t h </a:t>
            </a:r>
            <a:r>
              <a:rPr lang="en-US" dirty="0" err="1"/>
              <a:t>i</a:t>
            </a:r>
            <a:r>
              <a:rPr lang="en-US" dirty="0"/>
              <a:t> s refers f1. Line 5, blank. Line 6, Invoking f2 period s e t I open parenthesis 45 close parenthesis is to execute. Line 7, t h </a:t>
            </a:r>
            <a:r>
              <a:rPr lang="en-US" dirty="0" err="1"/>
              <a:t>i</a:t>
            </a:r>
            <a:r>
              <a:rPr lang="en-US" dirty="0"/>
              <a:t> s </a:t>
            </a:r>
            <a:r>
              <a:rPr lang="en-US" dirty="0" err="1"/>
              <a:t>i</a:t>
            </a:r>
            <a:r>
              <a:rPr lang="en-US" dirty="0"/>
              <a:t> equal to 45 comma where t h </a:t>
            </a:r>
            <a:r>
              <a:rPr lang="en-US" dirty="0" err="1"/>
              <a:t>i</a:t>
            </a:r>
            <a:r>
              <a:rPr lang="en-US" dirty="0"/>
              <a:t> s refers f2. </a:t>
            </a:r>
            <a:endParaRPr lang="en-IN"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a:solidFill>
                  <a:schemeClr val="dk1"/>
                </a:solidFill>
              </a:rPr>
              <a:pPr algn="r">
                <a:buSzPct val="25000"/>
              </a:pPr>
              <a:t>52</a:t>
            </a:fld>
            <a:endParaRPr lang="en-US" sz="1200" dirty="0">
              <a:solidFill>
                <a:schemeClr val="dk1"/>
              </a:solidFill>
            </a:endParaRPr>
          </a:p>
        </p:txBody>
      </p:sp>
    </p:spTree>
    <p:extLst>
      <p:ext uri="{BB962C8B-B14F-4D97-AF65-F5344CB8AC3E}">
        <p14:creationId xmlns:p14="http://schemas.microsoft.com/office/powerpoint/2010/main" val="14872900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consists 15 lines. Line 1, indicates public class Circle open braces. Line 2, private double radius semicolon. Line 3, blank. Line 4, public Circle open parenthesis double radius close parenthesis open braces. Line 5, t h </a:t>
            </a:r>
            <a:r>
              <a:rPr lang="en-US" dirty="0" err="1"/>
              <a:t>i</a:t>
            </a:r>
            <a:r>
              <a:rPr lang="en-US" dirty="0"/>
              <a:t> s period radius equal to radius semicolon where this must be explicitly used to reference the data field radius of the object being constructed. Line 6, close braces. Line 7, blank. Line 8, public Circle open parenthesis close parenthesis open braces. Line 9, t h </a:t>
            </a:r>
            <a:r>
              <a:rPr lang="en-US" dirty="0" err="1"/>
              <a:t>i</a:t>
            </a:r>
            <a:r>
              <a:rPr lang="en-US" dirty="0"/>
              <a:t> s open parenthesis  1 period 0 close parenthesis semicolon where this is used to invoke another constructor. Line 10, close braces. Line 11, public double g e t Area open parenthesis close parenthesis open braces. Line 12, return t h </a:t>
            </a:r>
            <a:r>
              <a:rPr lang="en-US" dirty="0" err="1"/>
              <a:t>i</a:t>
            </a:r>
            <a:r>
              <a:rPr lang="en-US" dirty="0"/>
              <a:t> s period radius address t h </a:t>
            </a:r>
            <a:r>
              <a:rPr lang="en-US" dirty="0" err="1"/>
              <a:t>i</a:t>
            </a:r>
            <a:r>
              <a:rPr lang="en-US" dirty="0"/>
              <a:t> s period radius address Math period PI semicolon where Every instance variable belongs to an instance represented by this, which is normally omitted. Line 13, close braces. Line 14, close braces.</a:t>
            </a:r>
            <a:endParaRPr lang="en-IN"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a:solidFill>
                  <a:schemeClr val="dk1"/>
                </a:solidFill>
              </a:rPr>
              <a:pPr algn="r">
                <a:buSzPct val="25000"/>
              </a:pPr>
              <a:t>53</a:t>
            </a:fld>
            <a:endParaRPr lang="en-US" sz="1200" dirty="0">
              <a:solidFill>
                <a:schemeClr val="dk1"/>
              </a:solidFill>
            </a:endParaRPr>
          </a:p>
        </p:txBody>
      </p:sp>
    </p:spTree>
    <p:extLst>
      <p:ext uri="{BB962C8B-B14F-4D97-AF65-F5344CB8AC3E}">
        <p14:creationId xmlns:p14="http://schemas.microsoft.com/office/powerpoint/2010/main" val="37312674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smtClean="0">
                <a:solidFill>
                  <a:schemeClr val="dk1"/>
                </a:solidFill>
              </a:rPr>
              <a:pPr algn="r">
                <a:buSzPct val="25000"/>
              </a:pPr>
              <a:t>54</a:t>
            </a:fld>
            <a:endParaRPr lang="en-US" sz="1200" dirty="0">
              <a:solidFill>
                <a:schemeClr val="dk1"/>
              </a:solidFill>
            </a:endParaRPr>
          </a:p>
        </p:txBody>
      </p:sp>
    </p:spTree>
    <p:extLst>
      <p:ext uri="{BB962C8B-B14F-4D97-AF65-F5344CB8AC3E}">
        <p14:creationId xmlns:p14="http://schemas.microsoft.com/office/powerpoint/2010/main" val="29359761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smtClean="0">
                <a:solidFill>
                  <a:schemeClr val="dk1"/>
                </a:solidFill>
              </a:rPr>
              <a:pPr algn="r">
                <a:buSzPct val="25000"/>
              </a:pPr>
              <a:t>55</a:t>
            </a:fld>
            <a:endParaRPr lang="en-US" sz="1200" dirty="0">
              <a:solidFill>
                <a:schemeClr val="dk1"/>
              </a:solidFill>
            </a:endParaRPr>
          </a:p>
        </p:txBody>
      </p:sp>
    </p:spTree>
    <p:extLst>
      <p:ext uri="{BB962C8B-B14F-4D97-AF65-F5344CB8AC3E}">
        <p14:creationId xmlns:p14="http://schemas.microsoft.com/office/powerpoint/2010/main" val="6813222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smtClean="0">
                <a:solidFill>
                  <a:schemeClr val="dk1"/>
                </a:solidFill>
              </a:rPr>
              <a:pPr algn="r">
                <a:buSzPct val="25000"/>
              </a:pPr>
              <a:t>56</a:t>
            </a:fld>
            <a:endParaRPr lang="en-US" sz="1200" dirty="0">
              <a:solidFill>
                <a:schemeClr val="dk1"/>
              </a:solidFill>
            </a:endParaRPr>
          </a:p>
        </p:txBody>
      </p:sp>
    </p:spTree>
    <p:extLst>
      <p:ext uri="{BB962C8B-B14F-4D97-AF65-F5344CB8AC3E}">
        <p14:creationId xmlns:p14="http://schemas.microsoft.com/office/powerpoint/2010/main" val="12141069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smtClean="0">
                <a:solidFill>
                  <a:schemeClr val="dk1"/>
                </a:solidFill>
              </a:rPr>
              <a:pPr algn="r">
                <a:buSzPct val="25000"/>
              </a:pPr>
              <a:t>57</a:t>
            </a:fld>
            <a:endParaRPr lang="en-US" sz="1200" dirty="0">
              <a:solidFill>
                <a:schemeClr val="dk1"/>
              </a:solidFill>
            </a:endParaRPr>
          </a:p>
        </p:txBody>
      </p:sp>
    </p:spTree>
    <p:extLst>
      <p:ext uri="{BB962C8B-B14F-4D97-AF65-F5344CB8AC3E}">
        <p14:creationId xmlns:p14="http://schemas.microsoft.com/office/powerpoint/2010/main" val="1803011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smtClean="0">
                <a:solidFill>
                  <a:schemeClr val="dk1"/>
                </a:solidFill>
              </a:rPr>
              <a:pPr algn="r">
                <a:buSzPct val="25000"/>
              </a:pPr>
              <a:t>6</a:t>
            </a:fld>
            <a:endParaRPr lang="en-US" sz="1200" dirty="0">
              <a:solidFill>
                <a:schemeClr val="dk1"/>
              </a:solidFill>
            </a:endParaRPr>
          </a:p>
        </p:txBody>
      </p:sp>
    </p:spTree>
    <p:extLst>
      <p:ext uri="{BB962C8B-B14F-4D97-AF65-F5344CB8AC3E}">
        <p14:creationId xmlns:p14="http://schemas.microsoft.com/office/powerpoint/2010/main" val="15557629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name, Circle.</a:t>
            </a:r>
          </a:p>
          <a:p>
            <a:r>
              <a:rPr lang="en-US" dirty="0"/>
              <a:t>Data fields. Radius is, blank space. Methods, </a:t>
            </a:r>
            <a:r>
              <a:rPr lang="en-US" dirty="0" err="1"/>
              <a:t>getArea</a:t>
            </a:r>
            <a:r>
              <a:rPr lang="en-US" dirty="0"/>
              <a:t>.</a:t>
            </a:r>
          </a:p>
          <a:p>
            <a:r>
              <a:rPr lang="en-US" dirty="0"/>
              <a:t>Three objects of the Circle class are as follows.</a:t>
            </a:r>
          </a:p>
          <a:p>
            <a:r>
              <a:rPr lang="en-US" dirty="0"/>
              <a:t>Circle object 1. Data fields, radius is 10.</a:t>
            </a:r>
          </a:p>
          <a:p>
            <a:r>
              <a:rPr lang="en-US" dirty="0"/>
              <a:t>Circle object 2. Data fields, radius is 25.</a:t>
            </a:r>
          </a:p>
          <a:p>
            <a:r>
              <a:rPr lang="en-US" dirty="0"/>
              <a:t>Circle object 3. Data fields, radius is 125.</a:t>
            </a:r>
            <a:endParaRPr lang="en-IN"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a:solidFill>
                  <a:schemeClr val="dk1"/>
                </a:solidFill>
              </a:rPr>
              <a:pPr algn="r">
                <a:buSzPct val="25000"/>
              </a:pPr>
              <a:t>7</a:t>
            </a:fld>
            <a:endParaRPr lang="en-US" sz="1200" dirty="0">
              <a:solidFill>
                <a:schemeClr val="dk1"/>
              </a:solidFill>
            </a:endParaRPr>
          </a:p>
        </p:txBody>
      </p:sp>
    </p:spTree>
    <p:extLst>
      <p:ext uri="{BB962C8B-B14F-4D97-AF65-F5344CB8AC3E}">
        <p14:creationId xmlns:p14="http://schemas.microsoft.com/office/powerpoint/2010/main" val="473380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smtClean="0">
                <a:solidFill>
                  <a:schemeClr val="dk1"/>
                </a:solidFill>
              </a:rPr>
              <a:pPr algn="r">
                <a:buSzPct val="25000"/>
              </a:pPr>
              <a:t>8</a:t>
            </a:fld>
            <a:endParaRPr lang="en-US" sz="1200" dirty="0">
              <a:solidFill>
                <a:schemeClr val="dk1"/>
              </a:solidFill>
            </a:endParaRPr>
          </a:p>
        </p:txBody>
      </p:sp>
    </p:spTree>
    <p:extLst>
      <p:ext uri="{BB962C8B-B14F-4D97-AF65-F5344CB8AC3E}">
        <p14:creationId xmlns:p14="http://schemas.microsoft.com/office/powerpoint/2010/main" val="22985285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smtClean="0">
                <a:solidFill>
                  <a:schemeClr val="dk1"/>
                </a:solidFill>
              </a:rPr>
              <a:pPr algn="r">
                <a:buSzPct val="25000"/>
              </a:pPr>
              <a:t>9</a:t>
            </a:fld>
            <a:endParaRPr lang="en-US" sz="1200" dirty="0">
              <a:solidFill>
                <a:schemeClr val="dk1"/>
              </a:solidFill>
            </a:endParaRPr>
          </a:p>
        </p:txBody>
      </p:sp>
    </p:spTree>
    <p:extLst>
      <p:ext uri="{BB962C8B-B14F-4D97-AF65-F5344CB8AC3E}">
        <p14:creationId xmlns:p14="http://schemas.microsoft.com/office/powerpoint/2010/main" val="3397268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457200" y="215371"/>
            <a:ext cx="8229600" cy="622828"/>
          </a:xfrm>
          <a:prstGeom prst="rect">
            <a:avLst/>
          </a:prstGeom>
          <a:noFill/>
          <a:ln>
            <a:noFill/>
          </a:ln>
        </p:spPr>
        <p:txBody>
          <a:bodyPr lIns="91425" tIns="91425" rIns="91425" bIns="91425" anchor="ctr"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457200" y="958098"/>
            <a:ext cx="8229600" cy="478970"/>
          </a:xfrm>
          <a:prstGeom prst="rect">
            <a:avLst/>
          </a:prstGeom>
          <a:noFill/>
          <a:ln>
            <a:noFill/>
          </a:ln>
        </p:spPr>
        <p:txBody>
          <a:bodyPr lIns="91425" tIns="91425" rIns="91425" bIns="91425" anchor="ctr"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 name="Content Placeholder 3">
            <a:extLst>
              <a:ext uri="{FF2B5EF4-FFF2-40B4-BE49-F238E27FC236}">
                <a16:creationId xmlns:a16="http://schemas.microsoft.com/office/drawing/2014/main" id="{6EE677B9-EC76-47FA-B8D6-49D033518C61}"/>
              </a:ext>
            </a:extLst>
          </p:cNvPr>
          <p:cNvSpPr>
            <a:spLocks noGrp="1"/>
          </p:cNvSpPr>
          <p:nvPr>
            <p:ph sz="quarter" idx="13" hasCustomPrompt="1"/>
          </p:nvPr>
        </p:nvSpPr>
        <p:spPr>
          <a:xfrm>
            <a:off x="457200" y="1600200"/>
            <a:ext cx="4397375" cy="4525963"/>
          </a:xfrm>
        </p:spPr>
        <p:txBody>
          <a:bodyPr/>
          <a:lstStyle>
            <a:lvl1pPr marL="101600" indent="0">
              <a:buNone/>
              <a:defRPr/>
            </a:lvl1pPr>
          </a:lstStyle>
          <a:p>
            <a:pPr lvl="0"/>
            <a:r>
              <a:rPr lang="en-US" dirty="0"/>
              <a:t>Image of front cover</a:t>
            </a:r>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5029200" y="1600200"/>
            <a:ext cx="3657600" cy="1492250"/>
          </a:xfrm>
        </p:spPr>
        <p:txBody>
          <a:bodyPr anchor="b"/>
          <a:lstStyle>
            <a:lvl1pPr marL="101600" indent="0" algn="ctr">
              <a:buNone/>
              <a:defRPr sz="3000" b="1">
                <a:latin typeface="+mn-lt"/>
              </a:defRPr>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5029200" y="3252788"/>
            <a:ext cx="3657600" cy="2873375"/>
          </a:xfrm>
        </p:spPr>
        <p:txBody>
          <a:bodyPr/>
          <a:lstStyle>
            <a:lvl1pPr marL="0" indent="0" algn="ctr">
              <a:buNone/>
              <a:defRPr sz="2200">
                <a:latin typeface="+mn-lt"/>
              </a:defRPr>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097088" y="6400800"/>
            <a:ext cx="6589712"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8229600" cy="198039"/>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1841636"/>
            <a:ext cx="8229600" cy="23296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191482"/>
            <a:ext cx="8229600" cy="22164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2515536"/>
            <a:ext cx="8229600" cy="22164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2840656"/>
            <a:ext cx="8229600" cy="20092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3169638"/>
            <a:ext cx="8229600" cy="21700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3488845"/>
            <a:ext cx="8229600" cy="239102"/>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Text Placeholder 3"/>
          <p:cNvSpPr>
            <a:spLocks noGrp="1"/>
          </p:cNvSpPr>
          <p:nvPr>
            <p:ph type="body" sz="quarter" idx="20"/>
          </p:nvPr>
        </p:nvSpPr>
        <p:spPr>
          <a:xfrm>
            <a:off x="457200" y="3727450"/>
            <a:ext cx="8229600" cy="328613"/>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Text Placeholder 8"/>
          <p:cNvSpPr>
            <a:spLocks noGrp="1"/>
          </p:cNvSpPr>
          <p:nvPr>
            <p:ph type="body" sz="quarter" idx="21"/>
          </p:nvPr>
        </p:nvSpPr>
        <p:spPr>
          <a:xfrm>
            <a:off x="457200" y="4056063"/>
            <a:ext cx="8229600" cy="293687"/>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3" name="Text Placeholder 12"/>
          <p:cNvSpPr>
            <a:spLocks noGrp="1"/>
          </p:cNvSpPr>
          <p:nvPr>
            <p:ph type="body" sz="quarter" idx="22"/>
          </p:nvPr>
        </p:nvSpPr>
        <p:spPr>
          <a:xfrm>
            <a:off x="457200" y="4349750"/>
            <a:ext cx="8229600" cy="280988"/>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0" name="Text Placeholder 19"/>
          <p:cNvSpPr>
            <a:spLocks noGrp="1"/>
          </p:cNvSpPr>
          <p:nvPr>
            <p:ph type="body" sz="quarter" idx="23"/>
          </p:nvPr>
        </p:nvSpPr>
        <p:spPr>
          <a:xfrm>
            <a:off x="457200" y="4630738"/>
            <a:ext cx="8229600" cy="339725"/>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4" name="Text Placeholder 23"/>
          <p:cNvSpPr>
            <a:spLocks noGrp="1"/>
          </p:cNvSpPr>
          <p:nvPr>
            <p:ph type="body" sz="quarter" idx="24"/>
          </p:nvPr>
        </p:nvSpPr>
        <p:spPr>
          <a:xfrm>
            <a:off x="457200" y="4970463"/>
            <a:ext cx="8229600" cy="293687"/>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7" name="Text Placeholder 26"/>
          <p:cNvSpPr>
            <a:spLocks noGrp="1"/>
          </p:cNvSpPr>
          <p:nvPr>
            <p:ph type="body" sz="quarter" idx="25"/>
          </p:nvPr>
        </p:nvSpPr>
        <p:spPr>
          <a:xfrm>
            <a:off x="457200" y="5264150"/>
            <a:ext cx="8229600" cy="339725"/>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573144346"/>
      </p:ext>
    </p:extLst>
  </p:cSld>
  <p:clrMapOvr>
    <a:masterClrMapping/>
  </p:clrMapOvr>
  <p:extLst>
    <p:ext uri="{DCECCB84-F9BA-43D5-87BE-67443E8EF086}">
      <p15:sldGuideLst xmlns:p15="http://schemas.microsoft.com/office/powerpoint/2012/main">
        <p15:guide id="1" orient="horz" pos="98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457200" y="241479"/>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64404"/>
            <a:ext cx="8232775" cy="3417887"/>
          </a:xfrm>
        </p:spPr>
        <p:txBody>
          <a:bodyPr/>
          <a:lstStyle/>
          <a:p>
            <a:endParaRPr lang="en-US" dirty="0"/>
          </a:p>
        </p:txBody>
      </p:sp>
      <p:sp>
        <p:nvSpPr>
          <p:cNvPr id="55" name="Content Placeholder"/>
          <p:cNvSpPr txBox="1">
            <a:spLocks noGrp="1"/>
          </p:cNvSpPr>
          <p:nvPr>
            <p:ph type="body" idx="1" hasCustomPrompt="1"/>
          </p:nvPr>
        </p:nvSpPr>
        <p:spPr>
          <a:xfrm>
            <a:off x="457200" y="5102487"/>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457200" y="1558412"/>
            <a:ext cx="4484688"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5048250" y="1558412"/>
            <a:ext cx="3638550" cy="37544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220716"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08109" y="2647157"/>
            <a:ext cx="1206500"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08109" y="3613151"/>
            <a:ext cx="1206500"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7381874" y="1681163"/>
            <a:ext cx="1304925"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7381874" y="2651590"/>
            <a:ext cx="1304925"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7381874" y="3613151"/>
            <a:ext cx="1304925"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Title Placeholder"/>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Content Placeholder"/>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7086600" cy="715962"/>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304800" y="1143000"/>
            <a:ext cx="8458200" cy="5105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1"/>
          </p:nvPr>
        </p:nvSpPr>
        <p:spPr>
          <a:xfrm>
            <a:off x="7239000" y="6400800"/>
            <a:ext cx="1600200" cy="304800"/>
          </a:xfrm>
        </p:spPr>
        <p:txBody>
          <a:bodyPr/>
          <a:lstStyle>
            <a:lvl1pPr>
              <a:defRPr/>
            </a:lvl1pPr>
          </a:lstStyle>
          <a:p>
            <a:r>
              <a:rPr lang="en-US" altLang="en-US"/>
              <a:t>Page </a:t>
            </a:r>
            <a:fld id="{2559D688-2AB9-4281-813D-F294D99D723F}" type="slidenum">
              <a:rPr lang="en-US" altLang="en-US"/>
              <a:pPr/>
              <a:t>‹#›</a:t>
            </a:fld>
            <a:endParaRPr lang="en-US" altLang="en-US"/>
          </a:p>
        </p:txBody>
      </p:sp>
    </p:spTree>
    <p:extLst>
      <p:ext uri="{BB962C8B-B14F-4D97-AF65-F5344CB8AC3E}">
        <p14:creationId xmlns:p14="http://schemas.microsoft.com/office/powerpoint/2010/main" val="34597268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81300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636527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mn-lt"/>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4215940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Shape 24"/>
        <p:cNvGrpSpPr/>
        <p:nvPr/>
      </p:nvGrpSpPr>
      <p:grpSpPr>
        <a:xfrm>
          <a:off x="0" y="0"/>
          <a:ext cx="0" cy="0"/>
          <a:chOff x="0" y="0"/>
          <a:chExt cx="0" cy="0"/>
        </a:xfrm>
      </p:grpSpPr>
      <p:sp>
        <p:nvSpPr>
          <p:cNvPr id="25"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00F45AE3-EB76-41DE-97B2-CFE79B73D3C6}"/>
              </a:ext>
            </a:extLst>
          </p:cNvPr>
          <p:cNvSpPr>
            <a:spLocks noGrp="1"/>
          </p:cNvSpPr>
          <p:nvPr>
            <p:ph sz="quarter" idx="13"/>
          </p:nvPr>
        </p:nvSpPr>
        <p:spPr>
          <a:xfrm>
            <a:off x="457200" y="1554920"/>
            <a:ext cx="8232775" cy="4663335"/>
          </a:xfrm>
        </p:spPr>
        <p:txBody>
          <a:bodyPr/>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457200" y="1556327"/>
            <a:ext cx="3635375" cy="452062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234542" y="1556327"/>
            <a:ext cx="4452257"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234542" y="3971925"/>
            <a:ext cx="4452258"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69483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26110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1"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3274199" y="1552575"/>
            <a:ext cx="2595602"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6091197"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64433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2572593"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687986"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6803378"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4011769" cy="4694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216772"/>
            <a:ext cx="4011769" cy="55218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953477"/>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3640944"/>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4352925"/>
            <a:ext cx="4011769"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5010150"/>
            <a:ext cx="4011769"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5692775"/>
            <a:ext cx="4011769"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622801" y="1557338"/>
            <a:ext cx="4064000" cy="4651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21"/>
          </p:nvPr>
        </p:nvSpPr>
        <p:spPr>
          <a:xfrm>
            <a:off x="4622800" y="2216150"/>
            <a:ext cx="4064000" cy="5524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p:cNvSpPr>
            <a:spLocks noGrp="1"/>
          </p:cNvSpPr>
          <p:nvPr>
            <p:ph sz="quarter" idx="22"/>
          </p:nvPr>
        </p:nvSpPr>
        <p:spPr>
          <a:xfrm>
            <a:off x="4622800" y="2952750"/>
            <a:ext cx="4064000" cy="52546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9" name="Content Placeholder 18"/>
          <p:cNvSpPr>
            <a:spLocks noGrp="1"/>
          </p:cNvSpPr>
          <p:nvPr>
            <p:ph sz="quarter" idx="23"/>
          </p:nvPr>
        </p:nvSpPr>
        <p:spPr>
          <a:xfrm>
            <a:off x="4622800" y="3641725"/>
            <a:ext cx="4064000" cy="52387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1" name="Content Placeholder 20"/>
          <p:cNvSpPr>
            <a:spLocks noGrp="1"/>
          </p:cNvSpPr>
          <p:nvPr>
            <p:ph sz="quarter" idx="24"/>
          </p:nvPr>
        </p:nvSpPr>
        <p:spPr>
          <a:xfrm>
            <a:off x="4622800" y="4352925"/>
            <a:ext cx="4064000"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3" name="Content Placeholder 22"/>
          <p:cNvSpPr>
            <a:spLocks noGrp="1"/>
          </p:cNvSpPr>
          <p:nvPr>
            <p:ph sz="quarter" idx="25"/>
          </p:nvPr>
        </p:nvSpPr>
        <p:spPr>
          <a:xfrm>
            <a:off x="4713288" y="5010150"/>
            <a:ext cx="3973512"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5" name="Content Placeholder 24"/>
          <p:cNvSpPr>
            <a:spLocks noGrp="1"/>
          </p:cNvSpPr>
          <p:nvPr>
            <p:ph sz="quarter" idx="26"/>
          </p:nvPr>
        </p:nvSpPr>
        <p:spPr>
          <a:xfrm>
            <a:off x="4713288" y="5692775"/>
            <a:ext cx="3973512"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447121803"/>
      </p:ext>
    </p:extLst>
  </p:cSld>
  <p:clrMapOvr>
    <a:masterClrMapping/>
  </p:clrMapOvr>
  <p:extLst>
    <p:ext uri="{DCECCB84-F9BA-43D5-87BE-67443E8EF086}">
      <p15:sldGuideLst xmlns:p15="http://schemas.microsoft.com/office/powerpoint/2012/main">
        <p15:guide id="1" orient="horz" pos="981" userDrawn="1">
          <p15:clr>
            <a:srgbClr val="FBAE40"/>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19" Type="http://schemas.openxmlformats.org/officeDocument/2006/relationships/image" Target="../media/image1.jpg"/><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6" name="Copyright"/>
          <p:cNvSpPr txBox="1"/>
          <p:nvPr/>
        </p:nvSpPr>
        <p:spPr>
          <a:xfrm>
            <a:off x="1600200" y="6429344"/>
            <a:ext cx="7162799" cy="200054"/>
          </a:xfrm>
          <a:prstGeom prst="rect">
            <a:avLst/>
          </a:prstGeom>
          <a:noFill/>
          <a:ln>
            <a:noFill/>
          </a:ln>
        </p:spPr>
        <p:txBody>
          <a:bodyPr lIns="91425" tIns="45700" rIns="91425" bIns="45700" anchor="ctr"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a:ea typeface="Verdana" panose="020B0604030504040204" pitchFamily="34" charset="0"/>
                <a:cs typeface="Verdana" panose="020B0604030504040204" pitchFamily="34" charset="0"/>
              </a:rPr>
              <a:t>Copyright © 2024 Pearson Education, Inc. All Rights Reserved</a:t>
            </a: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8" name="Picture Placeholder 21" descr="Pearson Logo">
            <a:extLst>
              <a:ext uri="{FF2B5EF4-FFF2-40B4-BE49-F238E27FC236}">
                <a16:creationId xmlns:a16="http://schemas.microsoft.com/office/drawing/2014/main" id="{9482BDEB-84DF-4344-AD30-389884976DF6}"/>
              </a:ext>
            </a:extLst>
          </p:cNvPr>
          <p:cNvPicPr>
            <a:picLocks noChangeAspect="1"/>
          </p:cNvPicPr>
          <p:nvPr userDrawn="1"/>
        </p:nvPicPr>
        <p:blipFill>
          <a:blip r:embed="rId19"/>
          <a:srcRect t="22152" b="22152"/>
          <a:stretch>
            <a:fillRect/>
          </a:stretch>
        </p:blipFill>
        <p:spPr>
          <a:xfrm>
            <a:off x="315677" y="6420639"/>
            <a:ext cx="1176574" cy="296443"/>
          </a:xfrm>
          <a:prstGeom prst="rect">
            <a:avLst/>
          </a:prstGeom>
        </p:spPr>
      </p:pic>
    </p:spTree>
  </p:cSld>
  <p:clrMap bg1="lt1" tx1="dk1" bg2="dk2" tx2="lt2" accent1="accent1" accent2="accent2" accent3="accent3" accent4="accent4" accent5="accent5" accent6="accent6" hlink="hlink" folHlink="folHlink"/>
  <p:sldLayoutIdLst>
    <p:sldLayoutId id="2147483664" r:id="rId1"/>
    <p:sldLayoutId id="2147483649" r:id="rId2"/>
    <p:sldLayoutId id="2147483650" r:id="rId3"/>
    <p:sldLayoutId id="2147483676" r:id="rId4"/>
    <p:sldLayoutId id="2147483677" r:id="rId5"/>
    <p:sldLayoutId id="2147483678" r:id="rId6"/>
    <p:sldLayoutId id="2147483679" r:id="rId7"/>
    <p:sldLayoutId id="2147483680" r:id="rId8"/>
    <p:sldLayoutId id="2147483681" r:id="rId9"/>
    <p:sldLayoutId id="2147483671" r:id="rId10"/>
    <p:sldLayoutId id="2147483673" r:id="rId11"/>
    <p:sldLayoutId id="2147483670" r:id="rId12"/>
    <p:sldLayoutId id="2147483669" r:id="rId13"/>
    <p:sldLayoutId id="2147483655" r:id="rId14"/>
    <p:sldLayoutId id="2147483682" r:id="rId15"/>
    <p:sldLayoutId id="2147483683" r:id="rId16"/>
    <p:sldLayoutId id="214748368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hyperlink" Target="TestCircle.java" TargetMode="External"/><Relationship Id="rId4" Type="http://schemas.openxmlformats.org/officeDocument/2006/relationships/hyperlink" Target="Circle.java"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20.emf"/></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CircleWithStaticMembers.java" TargetMode="External"/><Relationship Id="rId2" Type="http://schemas.openxmlformats.org/officeDocument/2006/relationships/notesSlide" Target="../notesSlides/notesSlide37.xml"/><Relationship Id="rId1" Type="http://schemas.openxmlformats.org/officeDocument/2006/relationships/slideLayout" Target="../slideLayouts/slideLayout10.xml"/><Relationship Id="rId4" Type="http://schemas.openxmlformats.org/officeDocument/2006/relationships/hyperlink" Target="TestCircleWithStaticMembers.java"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42.xml"/><Relationship Id="rId1" Type="http://schemas.openxmlformats.org/officeDocument/2006/relationships/slideLayout" Target="../slideLayouts/slideLayout10.xml"/><Relationship Id="rId5" Type="http://schemas.openxmlformats.org/officeDocument/2006/relationships/hyperlink" Target="https://liveexample.pearsoncmg.com/html/TestCircleWithPrivateDataFields.html" TargetMode="External"/><Relationship Id="rId4" Type="http://schemas.openxmlformats.org/officeDocument/2006/relationships/hyperlink" Target="https://liveexample.pearsoncmg.com/html/CircleWithPrivateDataFields.html"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TestPassObject.java" TargetMode="External"/><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6.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 uri="{C183D7F6-B498-43B3-948B-1728B52AA6E4}">
                <adec:decorative xmlns:adec="http://schemas.microsoft.com/office/drawing/2017/decorative" val="1"/>
              </a:ext>
            </a:extLst>
          </p:cNvPr>
          <p:cNvSpPr>
            <a:spLocks noGrp="1"/>
          </p:cNvSpPr>
          <p:nvPr>
            <p:ph type="title"/>
          </p:nvPr>
        </p:nvSpPr>
        <p:spPr>
          <a:xfrm>
            <a:off x="457200" y="143692"/>
            <a:ext cx="7586134" cy="987333"/>
          </a:xfrm>
        </p:spPr>
        <p:txBody>
          <a:bodyPr anchor="ctr"/>
          <a:lstStyle/>
          <a:p>
            <a:r>
              <a:rPr lang="en-US" sz="3000" dirty="0"/>
              <a:t>Introduction to Java Programming and Data Structures</a:t>
            </a:r>
          </a:p>
        </p:txBody>
      </p:sp>
      <p:sp>
        <p:nvSpPr>
          <p:cNvPr id="3" name="Content Placeholder 2">
            <a:extLst>
              <a:ext uri="{FF2B5EF4-FFF2-40B4-BE49-F238E27FC236}">
                <a16:creationId xmlns:a16="http://schemas.microsoft.com/office/drawing/2014/main" id="{ABE18F80-D4FC-4D8F-B2BD-E7BEE7E012B5}"/>
              </a:ext>
              <a:ext uri="{C183D7F6-B498-43B3-948B-1728B52AA6E4}">
                <adec:decorative xmlns:adec="http://schemas.microsoft.com/office/drawing/2017/decorative" val="1"/>
              </a:ext>
            </a:extLst>
          </p:cNvPr>
          <p:cNvSpPr>
            <a:spLocks noGrp="1"/>
          </p:cNvSpPr>
          <p:nvPr>
            <p:ph type="body" idx="1"/>
          </p:nvPr>
        </p:nvSpPr>
        <p:spPr>
          <a:xfrm>
            <a:off x="457200" y="1212419"/>
            <a:ext cx="8229600" cy="413524"/>
          </a:xfrm>
        </p:spPr>
        <p:txBody>
          <a:bodyPr anchor="ctr"/>
          <a:lstStyle/>
          <a:p>
            <a:r>
              <a:rPr lang="en-US" dirty="0">
                <a:solidFill>
                  <a:schemeClr val="tx2"/>
                </a:solidFill>
              </a:rPr>
              <a:t>Thirteenth Edition</a:t>
            </a:r>
          </a:p>
        </p:txBody>
      </p:sp>
      <p:sp>
        <p:nvSpPr>
          <p:cNvPr id="5" name="Content Placeholder 4">
            <a:extLst>
              <a:ext uri="{FF2B5EF4-FFF2-40B4-BE49-F238E27FC236}">
                <a16:creationId xmlns:a16="http://schemas.microsoft.com/office/drawing/2014/main" id="{2D222376-7AD7-4443-B67A-120BE12F4DDB}"/>
              </a:ext>
              <a:ext uri="{C183D7F6-B498-43B3-948B-1728B52AA6E4}">
                <adec:decorative xmlns:adec="http://schemas.microsoft.com/office/drawing/2017/decorative" val="1"/>
              </a:ext>
            </a:extLst>
          </p:cNvPr>
          <p:cNvSpPr>
            <a:spLocks noGrp="1"/>
          </p:cNvSpPr>
          <p:nvPr>
            <p:ph sz="quarter" idx="14"/>
          </p:nvPr>
        </p:nvSpPr>
        <p:spPr>
          <a:xfrm>
            <a:off x="5029200" y="1906104"/>
            <a:ext cx="3657600" cy="1186345"/>
          </a:xfrm>
        </p:spPr>
        <p:txBody>
          <a:bodyPr/>
          <a:lstStyle/>
          <a:p>
            <a:pPr marL="0" algn="ctr"/>
            <a:r>
              <a:rPr lang="en-US" b="1" dirty="0">
                <a:latin typeface="+mn-lt"/>
              </a:rPr>
              <a:t>Chapter 9</a:t>
            </a:r>
          </a:p>
        </p:txBody>
      </p:sp>
      <p:sp>
        <p:nvSpPr>
          <p:cNvPr id="6" name="Content Placeholder 5">
            <a:extLst>
              <a:ext uri="{FF2B5EF4-FFF2-40B4-BE49-F238E27FC236}">
                <a16:creationId xmlns:a16="http://schemas.microsoft.com/office/drawing/2014/main" id="{82FD4EC9-4778-4E2F-B136-2A176CA2BA69}"/>
              </a:ext>
              <a:ext uri="{C183D7F6-B498-43B3-948B-1728B52AA6E4}">
                <adec:decorative xmlns:adec="http://schemas.microsoft.com/office/drawing/2017/decorative" val="1"/>
              </a:ext>
            </a:extLst>
          </p:cNvPr>
          <p:cNvSpPr>
            <a:spLocks noGrp="1"/>
          </p:cNvSpPr>
          <p:nvPr>
            <p:ph sz="quarter" idx="15"/>
          </p:nvPr>
        </p:nvSpPr>
        <p:spPr>
          <a:xfrm>
            <a:off x="5029200" y="3252789"/>
            <a:ext cx="3657600" cy="1589177"/>
          </a:xfrm>
        </p:spPr>
        <p:txBody>
          <a:bodyPr/>
          <a:lstStyle/>
          <a:p>
            <a:r>
              <a:rPr lang="en-US" dirty="0"/>
              <a:t>Objects and Classes</a:t>
            </a:r>
          </a:p>
        </p:txBody>
      </p:sp>
      <p:sp>
        <p:nvSpPr>
          <p:cNvPr id="8" name="Content Placeholder 7">
            <a:extLst>
              <a:ext uri="{FF2B5EF4-FFF2-40B4-BE49-F238E27FC236}">
                <a16:creationId xmlns:a16="http://schemas.microsoft.com/office/drawing/2014/main" id="{C8E88D28-1A9F-4FC4-946F-10B4629D1438}"/>
              </a:ext>
              <a:ext uri="{C183D7F6-B498-43B3-948B-1728B52AA6E4}">
                <adec:decorative xmlns:adec="http://schemas.microsoft.com/office/drawing/2017/decorative" val="1"/>
              </a:ext>
            </a:extLst>
          </p:cNvPr>
          <p:cNvSpPr>
            <a:spLocks noGrp="1"/>
          </p:cNvSpPr>
          <p:nvPr>
            <p:ph sz="quarter" idx="17"/>
          </p:nvPr>
        </p:nvSpPr>
        <p:spPr>
          <a:xfrm>
            <a:off x="2173000" y="6415232"/>
            <a:ext cx="6589712" cy="228600"/>
          </a:xfrm>
        </p:spPr>
        <p:txBody>
          <a:bodyPr/>
          <a:lstStyle/>
          <a:p>
            <a:pPr marL="0" indent="0"/>
            <a:r>
              <a:rPr lang="en-US" altLang="en-US" sz="1200" b="0" dirty="0">
                <a:latin typeface="Verdana"/>
                <a:ea typeface="Verdana" panose="020B0604030504040204" pitchFamily="34" charset="0"/>
                <a:cs typeface="Verdana" panose="020B0604030504040204" pitchFamily="34" charset="0"/>
              </a:rPr>
              <a:t>Copyright © </a:t>
            </a:r>
            <a:r>
              <a:rPr lang="en-IN" dirty="0"/>
              <a:t>2024 </a:t>
            </a:r>
            <a:r>
              <a:rPr lang="en-US" altLang="en-US" sz="1200" b="0" dirty="0">
                <a:latin typeface="Verdana"/>
                <a:ea typeface="Verdana" panose="020B0604030504040204" pitchFamily="34" charset="0"/>
                <a:cs typeface="Verdana" panose="020B0604030504040204" pitchFamily="34" charset="0"/>
              </a:rPr>
              <a:t>Pearson Education, Inc. All Rights Reserved</a:t>
            </a:r>
          </a:p>
        </p:txBody>
      </p:sp>
      <p:pic>
        <p:nvPicPr>
          <p:cNvPr id="22" name="Picture Placeholder 21" descr="Pearson Logo">
            <a:extLst>
              <a:ext uri="{FF2B5EF4-FFF2-40B4-BE49-F238E27FC236}">
                <a16:creationId xmlns:a16="http://schemas.microsoft.com/office/drawing/2014/main" id="{463657D3-0029-4FB6-A24C-CAB832988B4E}"/>
              </a:ext>
            </a:extLst>
          </p:cNvPr>
          <p:cNvPicPr>
            <a:picLocks noGrp="1" noChangeAspect="1"/>
          </p:cNvPicPr>
          <p:nvPr>
            <p:ph type="pic" sz="quarter" idx="16"/>
          </p:nvPr>
        </p:nvPicPr>
        <p:blipFill>
          <a:blip r:embed="rId3"/>
          <a:srcRect t="22152" b="22152"/>
          <a:stretch>
            <a:fillRect/>
          </a:stretch>
        </p:blipFill>
        <p:spPr>
          <a:xfrm>
            <a:off x="315677" y="6420639"/>
            <a:ext cx="1176574" cy="296443"/>
          </a:xfrm>
        </p:spPr>
      </p:pic>
      <p:pic>
        <p:nvPicPr>
          <p:cNvPr id="9" name="Picture 8" descr="Graphical user interface&#10;&#10;Description automatically generated">
            <a:extLst>
              <a:ext uri="{FF2B5EF4-FFF2-40B4-BE49-F238E27FC236}">
                <a16:creationId xmlns:a16="http://schemas.microsoft.com/office/drawing/2014/main" id="{06D41134-5319-44AA-A170-48041B438E7E}"/>
              </a:ext>
            </a:extLst>
          </p:cNvPr>
          <p:cNvPicPr>
            <a:picLocks noChangeAspect="1"/>
          </p:cNvPicPr>
          <p:nvPr/>
        </p:nvPicPr>
        <p:blipFill>
          <a:blip r:embed="rId4"/>
          <a:stretch>
            <a:fillRect/>
          </a:stretch>
        </p:blipFill>
        <p:spPr>
          <a:xfrm>
            <a:off x="581108" y="1707337"/>
            <a:ext cx="3797134" cy="4523213"/>
          </a:xfrm>
          <a:prstGeom prst="rect">
            <a:avLst/>
          </a:prstGeom>
        </p:spPr>
      </p:pic>
    </p:spTree>
    <p:extLst>
      <p:ext uri="{BB962C8B-B14F-4D97-AF65-F5344CB8AC3E}">
        <p14:creationId xmlns:p14="http://schemas.microsoft.com/office/powerpoint/2010/main" val="3801335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27D3E-CDB6-43F8-8B9E-14F27EAC66C2}"/>
              </a:ext>
            </a:extLst>
          </p:cNvPr>
          <p:cNvSpPr>
            <a:spLocks noGrp="1"/>
          </p:cNvSpPr>
          <p:nvPr>
            <p:ph type="title"/>
          </p:nvPr>
        </p:nvSpPr>
        <p:spPr/>
        <p:txBody>
          <a:bodyPr/>
          <a:lstStyle/>
          <a:p>
            <a:r>
              <a:rPr lang="en-IN" dirty="0"/>
              <a:t>Classes </a:t>
            </a:r>
            <a:r>
              <a:rPr lang="en-IN" sz="2000" b="0" dirty="0"/>
              <a:t>(2 of 2)</a:t>
            </a:r>
            <a:endParaRPr lang="en-IN" b="0" dirty="0"/>
          </a:p>
        </p:txBody>
      </p:sp>
      <p:pic>
        <p:nvPicPr>
          <p:cNvPr id="6" name="Content Placeholder 5" descr="A text box shows the Classes. The computer code consists 18 lines. For long description in Notes pane, press F6.">
            <a:extLst>
              <a:ext uri="{FF2B5EF4-FFF2-40B4-BE49-F238E27FC236}">
                <a16:creationId xmlns:a16="http://schemas.microsoft.com/office/drawing/2014/main" id="{67F87AA7-E49A-47FE-B902-529C83EDB1D1}"/>
              </a:ext>
            </a:extLst>
          </p:cNvPr>
          <p:cNvPicPr>
            <a:picLocks noGrp="1" noChangeAspect="1"/>
          </p:cNvPicPr>
          <p:nvPr>
            <p:ph sz="quarter" idx="13"/>
          </p:nvPr>
        </p:nvPicPr>
        <p:blipFill>
          <a:blip r:embed="rId3"/>
          <a:stretch>
            <a:fillRect/>
          </a:stretch>
        </p:blipFill>
        <p:spPr>
          <a:xfrm>
            <a:off x="952544" y="1539649"/>
            <a:ext cx="7242086" cy="4664075"/>
          </a:xfrm>
          <a:prstGeom prst="rect">
            <a:avLst/>
          </a:prstGeom>
        </p:spPr>
      </p:pic>
    </p:spTree>
    <p:extLst>
      <p:ext uri="{BB962C8B-B14F-4D97-AF65-F5344CB8AC3E}">
        <p14:creationId xmlns:p14="http://schemas.microsoft.com/office/powerpoint/2010/main" val="3708099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lstStyle/>
          <a:p>
            <a:r>
              <a:rPr lang="en-US" altLang="en-US"/>
              <a:t>Diagram of a Class</a:t>
            </a:r>
          </a:p>
        </p:txBody>
      </p:sp>
      <p:sp>
        <p:nvSpPr>
          <p:cNvPr id="16386" name="Content Placeholder 2"/>
          <p:cNvSpPr>
            <a:spLocks noGrp="1"/>
          </p:cNvSpPr>
          <p:nvPr>
            <p:ph idx="1"/>
          </p:nvPr>
        </p:nvSpPr>
        <p:spPr>
          <a:xfrm>
            <a:off x="457200" y="1155700"/>
            <a:ext cx="5257800" cy="5092700"/>
          </a:xfrm>
        </p:spPr>
        <p:txBody>
          <a:bodyPr/>
          <a:lstStyle/>
          <a:p>
            <a:pPr>
              <a:spcBef>
                <a:spcPct val="0"/>
              </a:spcBef>
            </a:pPr>
            <a:r>
              <a:rPr lang="en-US" altLang="en-US" sz="2800"/>
              <a:t>Private Data</a:t>
            </a:r>
          </a:p>
          <a:p>
            <a:pPr lvl="1">
              <a:spcBef>
                <a:spcPct val="0"/>
              </a:spcBef>
            </a:pPr>
            <a:r>
              <a:rPr lang="en-US" altLang="en-US" sz="2400"/>
              <a:t>Each object has its own private data that other objects cannot directly access</a:t>
            </a:r>
          </a:p>
          <a:p>
            <a:pPr lvl="1">
              <a:spcBef>
                <a:spcPct val="0"/>
              </a:spcBef>
            </a:pPr>
            <a:r>
              <a:rPr lang="en-US" altLang="en-US" sz="2400"/>
              <a:t>Methods of the public interface provide access to private data, while hiding implementation details:  </a:t>
            </a:r>
          </a:p>
          <a:p>
            <a:pPr lvl="1">
              <a:spcBef>
                <a:spcPct val="0"/>
              </a:spcBef>
            </a:pPr>
            <a:r>
              <a:rPr lang="en-US" altLang="en-US" sz="2400"/>
              <a:t>This is called Encapsulation</a:t>
            </a:r>
            <a:endParaRPr lang="en-US" altLang="en-US"/>
          </a:p>
          <a:p>
            <a:pPr>
              <a:spcBef>
                <a:spcPct val="0"/>
              </a:spcBef>
            </a:pPr>
            <a:r>
              <a:rPr lang="en-US" altLang="en-US" sz="2800"/>
              <a:t>Public Interface</a:t>
            </a:r>
          </a:p>
          <a:p>
            <a:pPr lvl="1">
              <a:spcBef>
                <a:spcPct val="0"/>
              </a:spcBef>
            </a:pPr>
            <a:r>
              <a:rPr lang="en-US" altLang="en-US" sz="2400"/>
              <a:t>Each object has a set of methods available for other objects to use</a:t>
            </a:r>
          </a:p>
        </p:txBody>
      </p:sp>
      <p:sp>
        <p:nvSpPr>
          <p:cNvPr id="16388"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898989"/>
                </a:solidFill>
              </a:rPr>
              <a:t>Page </a:t>
            </a:r>
            <a:fld id="{D3370946-A7A1-4BFC-A69A-5B56148C20B5}" type="slidenum">
              <a:rPr lang="en-US" altLang="en-US" sz="1200">
                <a:solidFill>
                  <a:srgbClr val="898989"/>
                </a:solidFill>
              </a:rPr>
              <a:pPr eaLnBrk="1" hangingPunct="1"/>
              <a:t>11</a:t>
            </a:fld>
            <a:endParaRPr lang="en-US" altLang="en-US" sz="1200">
              <a:solidFill>
                <a:srgbClr val="898989"/>
              </a:solidFill>
            </a:endParaRPr>
          </a:p>
        </p:txBody>
      </p:sp>
      <p:grpSp>
        <p:nvGrpSpPr>
          <p:cNvPr id="16389" name="Group 9"/>
          <p:cNvGrpSpPr>
            <a:grpSpLocks/>
          </p:cNvGrpSpPr>
          <p:nvPr/>
        </p:nvGrpSpPr>
        <p:grpSpPr bwMode="auto">
          <a:xfrm>
            <a:off x="5867400" y="1143000"/>
            <a:ext cx="2895600" cy="3048000"/>
            <a:chOff x="5867400" y="1143000"/>
            <a:chExt cx="2895600" cy="3048000"/>
          </a:xfrm>
        </p:grpSpPr>
        <p:sp>
          <p:nvSpPr>
            <p:cNvPr id="7" name="Rectangle 6"/>
            <p:cNvSpPr/>
            <p:nvPr/>
          </p:nvSpPr>
          <p:spPr>
            <a:xfrm>
              <a:off x="5867400" y="1143000"/>
              <a:ext cx="2895600" cy="304800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2400" dirty="0">
                  <a:solidFill>
                    <a:schemeClr val="tx1"/>
                  </a:solidFill>
                </a:rPr>
                <a:t>Class</a:t>
              </a:r>
            </a:p>
          </p:txBody>
        </p:sp>
        <p:sp>
          <p:nvSpPr>
            <p:cNvPr id="8" name="Rectangle 7"/>
            <p:cNvSpPr/>
            <p:nvPr/>
          </p:nvSpPr>
          <p:spPr>
            <a:xfrm>
              <a:off x="6019800" y="1627188"/>
              <a:ext cx="2590800" cy="113665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2400" dirty="0">
                  <a:solidFill>
                    <a:schemeClr val="tx1"/>
                  </a:solidFill>
                </a:rPr>
                <a:t>Private Data</a:t>
              </a:r>
            </a:p>
            <a:p>
              <a:pPr algn="ctr">
                <a:defRPr/>
              </a:pPr>
              <a:r>
                <a:rPr lang="en-US" sz="2400" dirty="0">
                  <a:solidFill>
                    <a:schemeClr val="tx1"/>
                  </a:solidFill>
                </a:rPr>
                <a:t>(Variables)</a:t>
              </a:r>
            </a:p>
          </p:txBody>
        </p:sp>
        <p:sp>
          <p:nvSpPr>
            <p:cNvPr id="9" name="Rectangle 8"/>
            <p:cNvSpPr/>
            <p:nvPr/>
          </p:nvSpPr>
          <p:spPr>
            <a:xfrm>
              <a:off x="6019800" y="2916238"/>
              <a:ext cx="2590800" cy="1138237"/>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2400" dirty="0">
                  <a:solidFill>
                    <a:schemeClr val="tx1"/>
                  </a:solidFill>
                </a:rPr>
                <a:t>Public Interface</a:t>
              </a:r>
            </a:p>
            <a:p>
              <a:pPr algn="ctr">
                <a:defRPr/>
              </a:pPr>
              <a:r>
                <a:rPr lang="en-US" sz="2400" dirty="0">
                  <a:solidFill>
                    <a:schemeClr val="tx1"/>
                  </a:solidFill>
                </a:rPr>
                <a:t>(Methods)</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D54B1-C989-4C03-B88F-30F4D9C4B1C2}"/>
              </a:ext>
            </a:extLst>
          </p:cNvPr>
          <p:cNvSpPr>
            <a:spLocks noGrp="1"/>
          </p:cNvSpPr>
          <p:nvPr>
            <p:ph type="title"/>
          </p:nvPr>
        </p:nvSpPr>
        <p:spPr/>
        <p:txBody>
          <a:bodyPr/>
          <a:lstStyle/>
          <a:p>
            <a:r>
              <a:rPr lang="en-IN" dirty="0"/>
              <a:t>U</a:t>
            </a:r>
            <a:r>
              <a:rPr lang="en-IN" sz="100" dirty="0"/>
              <a:t> </a:t>
            </a:r>
            <a:r>
              <a:rPr lang="en-IN" dirty="0"/>
              <a:t>M</a:t>
            </a:r>
            <a:r>
              <a:rPr lang="en-IN" sz="100" dirty="0"/>
              <a:t> </a:t>
            </a:r>
            <a:r>
              <a:rPr lang="en-IN" dirty="0"/>
              <a:t>L Class Diagram</a:t>
            </a:r>
          </a:p>
        </p:txBody>
      </p:sp>
      <p:pic>
        <p:nvPicPr>
          <p:cNvPr id="6" name="Content Placeholder 5" descr="The top box shows the UML Class Diagram. For long description in Notes pane, press F6.">
            <a:extLst>
              <a:ext uri="{FF2B5EF4-FFF2-40B4-BE49-F238E27FC236}">
                <a16:creationId xmlns:a16="http://schemas.microsoft.com/office/drawing/2014/main" id="{5BB6FC4F-853F-4F9D-BF2D-5BAB6B789837}"/>
              </a:ext>
            </a:extLst>
          </p:cNvPr>
          <p:cNvPicPr>
            <a:picLocks noGrp="1" noChangeAspect="1"/>
          </p:cNvPicPr>
          <p:nvPr>
            <p:ph sz="quarter" idx="13"/>
          </p:nvPr>
        </p:nvPicPr>
        <p:blipFill>
          <a:blip r:embed="rId3"/>
          <a:stretch>
            <a:fillRect/>
          </a:stretch>
        </p:blipFill>
        <p:spPr>
          <a:xfrm>
            <a:off x="457200" y="1810901"/>
            <a:ext cx="8232775" cy="3677634"/>
          </a:xfrm>
          <a:prstGeom prst="rect">
            <a:avLst/>
          </a:prstGeom>
        </p:spPr>
      </p:pic>
      <p:sp>
        <p:nvSpPr>
          <p:cNvPr id="5" name="TextBox 4">
            <a:hlinkClick r:id="rId4" action="ppaction://hlinkfile"/>
            <a:extLst>
              <a:ext uri="{FF2B5EF4-FFF2-40B4-BE49-F238E27FC236}">
                <a16:creationId xmlns:a16="http://schemas.microsoft.com/office/drawing/2014/main" id="{9423D8FC-E7CF-4439-91A9-6A2355D3D03D}"/>
              </a:ext>
            </a:extLst>
          </p:cNvPr>
          <p:cNvSpPr txBox="1"/>
          <p:nvPr/>
        </p:nvSpPr>
        <p:spPr>
          <a:xfrm>
            <a:off x="7016620" y="2538273"/>
            <a:ext cx="1104790" cy="523220"/>
          </a:xfrm>
          <a:prstGeom prst="rect">
            <a:avLst/>
          </a:prstGeom>
          <a:noFill/>
        </p:spPr>
        <p:txBody>
          <a:bodyPr wrap="none" rtlCol="0">
            <a:spAutoFit/>
          </a:bodyPr>
          <a:lstStyle/>
          <a:p>
            <a:r>
              <a:rPr lang="en-US" sz="2800" u="sng" dirty="0">
                <a:solidFill>
                  <a:schemeClr val="accent1">
                    <a:lumMod val="60000"/>
                    <a:lumOff val="40000"/>
                  </a:schemeClr>
                </a:solidFill>
              </a:rPr>
              <a:t>Circle</a:t>
            </a:r>
          </a:p>
        </p:txBody>
      </p:sp>
      <p:sp>
        <p:nvSpPr>
          <p:cNvPr id="7" name="Text Placeholder 9">
            <a:extLst>
              <a:ext uri="{FF2B5EF4-FFF2-40B4-BE49-F238E27FC236}">
                <a16:creationId xmlns:a16="http://schemas.microsoft.com/office/drawing/2014/main" id="{0734C422-F864-4E97-9B77-6D09153EFFDC}"/>
              </a:ext>
            </a:extLst>
          </p:cNvPr>
          <p:cNvSpPr txBox="1">
            <a:spLocks/>
          </p:cNvSpPr>
          <p:nvPr/>
        </p:nvSpPr>
        <p:spPr>
          <a:xfrm>
            <a:off x="3791339" y="5588389"/>
            <a:ext cx="2590800" cy="55668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432"/>
            <a:r>
              <a:rPr lang="en-IN">
                <a:hlinkClick r:id="rId5" action="ppaction://hlinkfile" tooltip="https://liveexample.pearsoncmg.com/html/TestSimpleCircle.html"/>
              </a:rPr>
              <a:t>TestCircle</a:t>
            </a:r>
            <a:endParaRPr lang="en-IN" dirty="0">
              <a:hlinkClick r:id="rId5" action="ppaction://hlinkfile" tooltip="https://liveexample.pearsoncmg.com/html/TestSimpleCircle.html"/>
            </a:endParaRPr>
          </a:p>
        </p:txBody>
      </p:sp>
    </p:spTree>
    <p:extLst>
      <p:ext uri="{BB962C8B-B14F-4D97-AF65-F5344CB8AC3E}">
        <p14:creationId xmlns:p14="http://schemas.microsoft.com/office/powerpoint/2010/main" val="986569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65927-B8B1-4CC2-9361-A113A6A9C872}"/>
              </a:ext>
            </a:extLst>
          </p:cNvPr>
          <p:cNvSpPr>
            <a:spLocks noGrp="1"/>
          </p:cNvSpPr>
          <p:nvPr>
            <p:ph type="title"/>
          </p:nvPr>
        </p:nvSpPr>
        <p:spPr/>
        <p:txBody>
          <a:bodyPr/>
          <a:lstStyle/>
          <a:p>
            <a:r>
              <a:rPr lang="en-IN" dirty="0"/>
              <a:t>Constructors</a:t>
            </a:r>
            <a:endParaRPr lang="en-IN" b="0" dirty="0"/>
          </a:p>
        </p:txBody>
      </p:sp>
      <p:sp>
        <p:nvSpPr>
          <p:cNvPr id="3" name="Content Placeholder 2">
            <a:extLst>
              <a:ext uri="{FF2B5EF4-FFF2-40B4-BE49-F238E27FC236}">
                <a16:creationId xmlns:a16="http://schemas.microsoft.com/office/drawing/2014/main" id="{5EA8A198-3813-486D-8371-877EC5BC0E69}"/>
              </a:ext>
            </a:extLst>
          </p:cNvPr>
          <p:cNvSpPr>
            <a:spLocks noGrp="1"/>
          </p:cNvSpPr>
          <p:nvPr>
            <p:ph sz="quarter" idx="13"/>
          </p:nvPr>
        </p:nvSpPr>
        <p:spPr/>
        <p:txBody>
          <a:bodyPr>
            <a:normAutofit fontScale="92500"/>
          </a:bodyPr>
          <a:lstStyle/>
          <a:p>
            <a:r>
              <a:rPr lang="en-IN" dirty="0"/>
              <a:t>Constructors are a special kind of methods that are invoked to construct objects.</a:t>
            </a:r>
          </a:p>
          <a:p>
            <a:pPr marL="432" indent="0">
              <a:buNone/>
            </a:pPr>
            <a:r>
              <a:rPr lang="en-IN" dirty="0"/>
              <a:t>A constructor with no parameters is referred to as a </a:t>
            </a:r>
            <a:r>
              <a:rPr lang="en-IN" b="1" dirty="0"/>
              <a:t>no-arg constructor</a:t>
            </a:r>
            <a:r>
              <a:rPr lang="en-IN" dirty="0"/>
              <a:t>.</a:t>
            </a:r>
          </a:p>
          <a:p>
            <a:r>
              <a:rPr lang="en-IN" dirty="0"/>
              <a:t>Constructors must have the same name as the class itself.</a:t>
            </a:r>
          </a:p>
          <a:p>
            <a:r>
              <a:rPr lang="en-IN" dirty="0"/>
              <a:t>Constructors do not have a return type—not even void.</a:t>
            </a:r>
          </a:p>
          <a:p>
            <a:r>
              <a:rPr lang="en-IN" dirty="0"/>
              <a:t>Constructors are invoked using the new operator when an object is created. Constructors play the role of initializing objects.  </a:t>
            </a:r>
          </a:p>
          <a:p>
            <a:r>
              <a:rPr lang="en-IN" b="1" dirty="0">
                <a:latin typeface="Courier New" panose="02070309020205020404" pitchFamily="49" charset="0"/>
                <a:cs typeface="Courier New" panose="02070309020205020404" pitchFamily="49" charset="0"/>
              </a:rPr>
              <a:t>Example:  new </a:t>
            </a:r>
            <a:r>
              <a:rPr lang="en-IN" b="1" dirty="0" err="1">
                <a:latin typeface="Courier New" panose="02070309020205020404" pitchFamily="49" charset="0"/>
                <a:cs typeface="Courier New" panose="02070309020205020404" pitchFamily="49" charset="0"/>
              </a:rPr>
              <a:t>ClassName</a:t>
            </a:r>
            <a:r>
              <a:rPr lang="en-IN" b="1" dirty="0">
                <a:latin typeface="Courier New" panose="02070309020205020404" pitchFamily="49" charset="0"/>
                <a:cs typeface="Courier New" panose="02070309020205020404" pitchFamily="49" charset="0"/>
              </a:rPr>
              <a:t>();</a:t>
            </a:r>
          </a:p>
          <a:p>
            <a:endParaRPr lang="en-IN" dirty="0"/>
          </a:p>
        </p:txBody>
      </p:sp>
    </p:spTree>
    <p:extLst>
      <p:ext uri="{BB962C8B-B14F-4D97-AF65-F5344CB8AC3E}">
        <p14:creationId xmlns:p14="http://schemas.microsoft.com/office/powerpoint/2010/main" val="1155219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6A291-CB51-4A1A-AD47-4AC266928C2E}"/>
              </a:ext>
            </a:extLst>
          </p:cNvPr>
          <p:cNvSpPr>
            <a:spLocks noGrp="1"/>
          </p:cNvSpPr>
          <p:nvPr>
            <p:ph type="title"/>
          </p:nvPr>
        </p:nvSpPr>
        <p:spPr/>
        <p:txBody>
          <a:bodyPr/>
          <a:lstStyle/>
          <a:p>
            <a:r>
              <a:rPr lang="en-IN" dirty="0"/>
              <a:t>Default Constructor</a:t>
            </a:r>
          </a:p>
        </p:txBody>
      </p:sp>
      <p:sp>
        <p:nvSpPr>
          <p:cNvPr id="3" name="Content Placeholder 2">
            <a:extLst>
              <a:ext uri="{FF2B5EF4-FFF2-40B4-BE49-F238E27FC236}">
                <a16:creationId xmlns:a16="http://schemas.microsoft.com/office/drawing/2014/main" id="{0E696B4C-0616-468E-A39C-9A4F81401FF7}"/>
              </a:ext>
            </a:extLst>
          </p:cNvPr>
          <p:cNvSpPr>
            <a:spLocks noGrp="1"/>
          </p:cNvSpPr>
          <p:nvPr>
            <p:ph sz="quarter" idx="13"/>
          </p:nvPr>
        </p:nvSpPr>
        <p:spPr>
          <a:xfrm>
            <a:off x="457201" y="1554920"/>
            <a:ext cx="8115300" cy="4663335"/>
          </a:xfrm>
        </p:spPr>
        <p:txBody>
          <a:bodyPr/>
          <a:lstStyle/>
          <a:p>
            <a:pPr marL="432" indent="0">
              <a:buNone/>
            </a:pPr>
            <a:r>
              <a:rPr lang="en-IN" dirty="0"/>
              <a:t>A class may be defined without constructors. In this case, a no-</a:t>
            </a:r>
            <a:r>
              <a:rPr lang="en-IN" dirty="0" err="1"/>
              <a:t>arg</a:t>
            </a:r>
            <a:r>
              <a:rPr lang="en-IN" dirty="0"/>
              <a:t> constructor with an empty body is implicitly defined in the class. This constructor, called a </a:t>
            </a:r>
            <a:r>
              <a:rPr lang="en-IN" b="1" dirty="0"/>
              <a:t>default constructor</a:t>
            </a:r>
            <a:r>
              <a:rPr lang="en-IN" dirty="0"/>
              <a:t>, is provided automatically </a:t>
            </a:r>
            <a:r>
              <a:rPr lang="en-IN" b="1" dirty="0"/>
              <a:t>only if no constructors are explicitly defined in the class</a:t>
            </a:r>
            <a:r>
              <a:rPr lang="en-IN" dirty="0"/>
              <a:t>.</a:t>
            </a:r>
          </a:p>
        </p:txBody>
      </p:sp>
    </p:spTree>
    <p:extLst>
      <p:ext uri="{BB962C8B-B14F-4D97-AF65-F5344CB8AC3E}">
        <p14:creationId xmlns:p14="http://schemas.microsoft.com/office/powerpoint/2010/main" val="34703397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A04C0-FCF2-475F-A20E-528DE115FCD0}"/>
              </a:ext>
            </a:extLst>
          </p:cNvPr>
          <p:cNvSpPr>
            <a:spLocks noGrp="1"/>
          </p:cNvSpPr>
          <p:nvPr>
            <p:ph type="title"/>
          </p:nvPr>
        </p:nvSpPr>
        <p:spPr/>
        <p:txBody>
          <a:bodyPr/>
          <a:lstStyle/>
          <a:p>
            <a:r>
              <a:rPr lang="en-IN" sz="3200" dirty="0"/>
              <a:t>Declaring Object Reference Variables</a:t>
            </a:r>
          </a:p>
        </p:txBody>
      </p:sp>
      <p:sp>
        <p:nvSpPr>
          <p:cNvPr id="3" name="Content Placeholder 2">
            <a:extLst>
              <a:ext uri="{FF2B5EF4-FFF2-40B4-BE49-F238E27FC236}">
                <a16:creationId xmlns:a16="http://schemas.microsoft.com/office/drawing/2014/main" id="{F07F8F66-A200-4455-B7B4-497E09B95165}"/>
              </a:ext>
            </a:extLst>
          </p:cNvPr>
          <p:cNvSpPr>
            <a:spLocks noGrp="1"/>
          </p:cNvSpPr>
          <p:nvPr>
            <p:ph sz="quarter" idx="13"/>
          </p:nvPr>
        </p:nvSpPr>
        <p:spPr/>
        <p:txBody>
          <a:bodyPr/>
          <a:lstStyle/>
          <a:p>
            <a:pPr marL="432" indent="0">
              <a:buNone/>
            </a:pPr>
            <a:r>
              <a:rPr lang="en-IN" dirty="0"/>
              <a:t>To reference an object, assign the object to a reference variable.</a:t>
            </a:r>
          </a:p>
          <a:p>
            <a:pPr marL="432" indent="0">
              <a:buNone/>
            </a:pPr>
            <a:r>
              <a:rPr lang="en-IN" dirty="0"/>
              <a:t>To declare a reference variable, use the syntax:</a:t>
            </a:r>
          </a:p>
          <a:p>
            <a:pPr marL="432" indent="0">
              <a:buNone/>
            </a:pPr>
            <a:r>
              <a:rPr lang="en-IN" b="1" dirty="0">
                <a:latin typeface="Courier New" panose="02070309020205020404" pitchFamily="49" charset="0"/>
                <a:cs typeface="Courier New" panose="02070309020205020404" pitchFamily="49" charset="0"/>
              </a:rPr>
              <a:t>ClassName objectRefVar;</a:t>
            </a:r>
          </a:p>
          <a:p>
            <a:pPr marL="432" indent="0">
              <a:buNone/>
            </a:pPr>
            <a:r>
              <a:rPr lang="en-IN" dirty="0"/>
              <a:t>Example:</a:t>
            </a:r>
          </a:p>
          <a:p>
            <a:pPr marL="432" indent="0">
              <a:buNone/>
            </a:pPr>
            <a:r>
              <a:rPr lang="en-IN" b="1" dirty="0">
                <a:latin typeface="Courier New" panose="02070309020205020404" pitchFamily="49" charset="0"/>
                <a:cs typeface="Courier New" panose="02070309020205020404" pitchFamily="49" charset="0"/>
              </a:rPr>
              <a:t>Circle myCircle;</a:t>
            </a:r>
          </a:p>
        </p:txBody>
      </p:sp>
    </p:spTree>
    <p:extLst>
      <p:ext uri="{BB962C8B-B14F-4D97-AF65-F5344CB8AC3E}">
        <p14:creationId xmlns:p14="http://schemas.microsoft.com/office/powerpoint/2010/main" val="5364629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AE87F-170A-4EEC-805D-7ABAC704F781}"/>
              </a:ext>
            </a:extLst>
          </p:cNvPr>
          <p:cNvSpPr>
            <a:spLocks noGrp="1"/>
          </p:cNvSpPr>
          <p:nvPr>
            <p:ph type="title"/>
          </p:nvPr>
        </p:nvSpPr>
        <p:spPr/>
        <p:txBody>
          <a:bodyPr/>
          <a:lstStyle/>
          <a:p>
            <a:r>
              <a:rPr lang="en-IN" sz="3200" dirty="0"/>
              <a:t>Declaring/Creating Objects in a Single Step</a:t>
            </a:r>
          </a:p>
        </p:txBody>
      </p:sp>
      <p:sp>
        <p:nvSpPr>
          <p:cNvPr id="6" name="Content Placeholder 5">
            <a:extLst>
              <a:ext uri="{FF2B5EF4-FFF2-40B4-BE49-F238E27FC236}">
                <a16:creationId xmlns:a16="http://schemas.microsoft.com/office/drawing/2014/main" id="{842C26FC-C9FE-48D1-B3FA-67A96A4E0618}"/>
              </a:ext>
            </a:extLst>
          </p:cNvPr>
          <p:cNvSpPr>
            <a:spLocks noGrp="1"/>
          </p:cNvSpPr>
          <p:nvPr>
            <p:ph sz="quarter" idx="13"/>
          </p:nvPr>
        </p:nvSpPr>
        <p:spPr>
          <a:xfrm>
            <a:off x="457199" y="1552575"/>
            <a:ext cx="8353425" cy="666750"/>
          </a:xfrm>
        </p:spPr>
        <p:txBody>
          <a:bodyPr/>
          <a:lstStyle/>
          <a:p>
            <a:pPr marL="432" indent="0">
              <a:buNone/>
            </a:pPr>
            <a:r>
              <a:rPr lang="en-US" altLang="en-US" sz="2400" dirty="0">
                <a:latin typeface="Courier New" panose="02070309020205020404" pitchFamily="49" charset="0"/>
              </a:rPr>
              <a:t>ClassName objectRefVar = new ClassName();</a:t>
            </a:r>
            <a:endParaRPr lang="en-IN" dirty="0"/>
          </a:p>
        </p:txBody>
      </p:sp>
      <p:sp>
        <p:nvSpPr>
          <p:cNvPr id="7" name="Content Placeholder 6">
            <a:extLst>
              <a:ext uri="{FF2B5EF4-FFF2-40B4-BE49-F238E27FC236}">
                <a16:creationId xmlns:a16="http://schemas.microsoft.com/office/drawing/2014/main" id="{3A5D9AA3-A697-4161-A924-BAA25E65E253}"/>
              </a:ext>
            </a:extLst>
          </p:cNvPr>
          <p:cNvSpPr>
            <a:spLocks noGrp="1"/>
          </p:cNvSpPr>
          <p:nvPr>
            <p:ph sz="quarter" idx="14"/>
          </p:nvPr>
        </p:nvSpPr>
        <p:spPr>
          <a:xfrm>
            <a:off x="468313" y="2409825"/>
            <a:ext cx="1493837" cy="619125"/>
          </a:xfrm>
        </p:spPr>
        <p:txBody>
          <a:bodyPr/>
          <a:lstStyle/>
          <a:p>
            <a:pPr marL="432" indent="0">
              <a:buNone/>
            </a:pPr>
            <a:r>
              <a:rPr lang="en-IN" dirty="0"/>
              <a:t>Example:</a:t>
            </a:r>
          </a:p>
        </p:txBody>
      </p:sp>
      <p:pic>
        <p:nvPicPr>
          <p:cNvPr id="13" name="Content Placeholder 12" descr="Circle myCircle = new circle left parenthesis right parenthesis semi colon. For long description in Notes pane, press F6.">
            <a:extLst>
              <a:ext uri="{FF2B5EF4-FFF2-40B4-BE49-F238E27FC236}">
                <a16:creationId xmlns:a16="http://schemas.microsoft.com/office/drawing/2014/main" id="{5E1FDDCD-0F1D-4FA0-8169-80E5EBA3979F}"/>
              </a:ext>
            </a:extLst>
          </p:cNvPr>
          <p:cNvPicPr>
            <a:picLocks noGrp="1" noChangeAspect="1"/>
          </p:cNvPicPr>
          <p:nvPr>
            <p:ph sz="quarter" idx="15"/>
          </p:nvPr>
        </p:nvPicPr>
        <p:blipFill>
          <a:blip r:embed="rId3"/>
          <a:stretch>
            <a:fillRect/>
          </a:stretch>
        </p:blipFill>
        <p:spPr>
          <a:xfrm>
            <a:off x="468313" y="3207661"/>
            <a:ext cx="6510812" cy="1194703"/>
          </a:xfrm>
        </p:spPr>
      </p:pic>
    </p:spTree>
    <p:extLst>
      <p:ext uri="{BB962C8B-B14F-4D97-AF65-F5344CB8AC3E}">
        <p14:creationId xmlns:p14="http://schemas.microsoft.com/office/powerpoint/2010/main" val="3359023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95114-8244-4384-A865-AD287C95FB8E}"/>
              </a:ext>
            </a:extLst>
          </p:cNvPr>
          <p:cNvSpPr>
            <a:spLocks noGrp="1"/>
          </p:cNvSpPr>
          <p:nvPr>
            <p:ph type="title"/>
          </p:nvPr>
        </p:nvSpPr>
        <p:spPr/>
        <p:txBody>
          <a:bodyPr/>
          <a:lstStyle/>
          <a:p>
            <a:r>
              <a:rPr lang="en-IN" dirty="0"/>
              <a:t>Accessing Object’s Members</a:t>
            </a:r>
          </a:p>
        </p:txBody>
      </p:sp>
      <p:sp>
        <p:nvSpPr>
          <p:cNvPr id="3" name="Content Placeholder 2">
            <a:extLst>
              <a:ext uri="{FF2B5EF4-FFF2-40B4-BE49-F238E27FC236}">
                <a16:creationId xmlns:a16="http://schemas.microsoft.com/office/drawing/2014/main" id="{1E115433-AA34-4F73-954A-F8D0DDC1B42C}"/>
              </a:ext>
            </a:extLst>
          </p:cNvPr>
          <p:cNvSpPr>
            <a:spLocks noGrp="1"/>
          </p:cNvSpPr>
          <p:nvPr>
            <p:ph sz="quarter" idx="13"/>
          </p:nvPr>
        </p:nvSpPr>
        <p:spPr>
          <a:xfrm>
            <a:off x="457199" y="1552575"/>
            <a:ext cx="7458075" cy="561975"/>
          </a:xfrm>
        </p:spPr>
        <p:txBody>
          <a:bodyPr/>
          <a:lstStyle/>
          <a:p>
            <a:r>
              <a:rPr lang="en-IN" dirty="0"/>
              <a:t>Referencing the object’s data:</a:t>
            </a:r>
          </a:p>
        </p:txBody>
      </p:sp>
      <p:sp>
        <p:nvSpPr>
          <p:cNvPr id="4" name="Content Placeholder 3">
            <a:extLst>
              <a:ext uri="{FF2B5EF4-FFF2-40B4-BE49-F238E27FC236}">
                <a16:creationId xmlns:a16="http://schemas.microsoft.com/office/drawing/2014/main" id="{385AC0BB-F8E4-4838-925A-CB9D6DAA8E6C}"/>
              </a:ext>
            </a:extLst>
          </p:cNvPr>
          <p:cNvSpPr>
            <a:spLocks noGrp="1"/>
          </p:cNvSpPr>
          <p:nvPr>
            <p:ph sz="quarter" idx="14"/>
          </p:nvPr>
        </p:nvSpPr>
        <p:spPr>
          <a:xfrm>
            <a:off x="457198" y="2215243"/>
            <a:ext cx="7458075" cy="1123949"/>
          </a:xfrm>
        </p:spPr>
        <p:txBody>
          <a:bodyPr/>
          <a:lstStyle/>
          <a:p>
            <a:pPr marL="741600" indent="-284400">
              <a:buNone/>
            </a:pPr>
            <a:r>
              <a:rPr lang="en-IN" dirty="0">
                <a:latin typeface="Courier New" panose="02070309020205020404" pitchFamily="49" charset="0"/>
                <a:cs typeface="Courier New" panose="02070309020205020404" pitchFamily="49" charset="0"/>
              </a:rPr>
              <a:t>objectRefVar.data</a:t>
            </a:r>
          </a:p>
          <a:p>
            <a:pPr marL="741600" indent="-284400">
              <a:buNone/>
            </a:pPr>
            <a:r>
              <a:rPr lang="en-IN" dirty="0"/>
              <a:t>e.g., </a:t>
            </a:r>
            <a:r>
              <a:rPr lang="en-IN" dirty="0">
                <a:latin typeface="Courier New" panose="02070309020205020404" pitchFamily="49" charset="0"/>
                <a:cs typeface="Courier New" panose="02070309020205020404" pitchFamily="49" charset="0"/>
              </a:rPr>
              <a:t>myCircle.radius</a:t>
            </a:r>
          </a:p>
        </p:txBody>
      </p:sp>
      <p:sp>
        <p:nvSpPr>
          <p:cNvPr id="5" name="Content Placeholder 4">
            <a:extLst>
              <a:ext uri="{FF2B5EF4-FFF2-40B4-BE49-F238E27FC236}">
                <a16:creationId xmlns:a16="http://schemas.microsoft.com/office/drawing/2014/main" id="{E803EEC1-6021-432F-A969-7673D6B463DE}"/>
              </a:ext>
            </a:extLst>
          </p:cNvPr>
          <p:cNvSpPr>
            <a:spLocks noGrp="1"/>
          </p:cNvSpPr>
          <p:nvPr>
            <p:ph sz="quarter" idx="15"/>
          </p:nvPr>
        </p:nvSpPr>
        <p:spPr>
          <a:xfrm>
            <a:off x="457198" y="3429000"/>
            <a:ext cx="6116738" cy="561976"/>
          </a:xfrm>
        </p:spPr>
        <p:txBody>
          <a:bodyPr/>
          <a:lstStyle/>
          <a:p>
            <a:r>
              <a:rPr lang="en-IN" dirty="0"/>
              <a:t>Invoking the object’s method:</a:t>
            </a:r>
          </a:p>
        </p:txBody>
      </p:sp>
      <p:sp>
        <p:nvSpPr>
          <p:cNvPr id="6" name="Content Placeholder 5">
            <a:extLst>
              <a:ext uri="{FF2B5EF4-FFF2-40B4-BE49-F238E27FC236}">
                <a16:creationId xmlns:a16="http://schemas.microsoft.com/office/drawing/2014/main" id="{98C72240-EC6D-4914-9552-23FF4DEA74D9}"/>
              </a:ext>
            </a:extLst>
          </p:cNvPr>
          <p:cNvSpPr>
            <a:spLocks noGrp="1"/>
          </p:cNvSpPr>
          <p:nvPr>
            <p:ph sz="quarter" idx="16"/>
          </p:nvPr>
        </p:nvSpPr>
        <p:spPr>
          <a:xfrm>
            <a:off x="457198" y="4086678"/>
            <a:ext cx="8232130" cy="1933575"/>
          </a:xfrm>
        </p:spPr>
        <p:txBody>
          <a:bodyPr/>
          <a:lstStyle/>
          <a:p>
            <a:pPr marL="741600" indent="-284400">
              <a:buNone/>
            </a:pPr>
            <a:r>
              <a:rPr lang="en-IN" dirty="0">
                <a:latin typeface="Courier New" panose="02070309020205020404" pitchFamily="49" charset="0"/>
                <a:cs typeface="Courier New" panose="02070309020205020404" pitchFamily="49" charset="0"/>
              </a:rPr>
              <a:t>objectRefVar.methodName(arguments)</a:t>
            </a:r>
          </a:p>
          <a:p>
            <a:pPr marL="741600" indent="-284400">
              <a:buNone/>
            </a:pPr>
            <a:r>
              <a:rPr lang="en-IN" dirty="0"/>
              <a:t>e.g., </a:t>
            </a:r>
            <a:r>
              <a:rPr lang="en-IN" dirty="0">
                <a:latin typeface="Courier New" panose="02070309020205020404" pitchFamily="49" charset="0"/>
                <a:cs typeface="Courier New" panose="02070309020205020404" pitchFamily="49" charset="0"/>
              </a:rPr>
              <a:t>myCircle.getArea()</a:t>
            </a:r>
          </a:p>
        </p:txBody>
      </p:sp>
    </p:spTree>
    <p:extLst>
      <p:ext uri="{BB962C8B-B14F-4D97-AF65-F5344CB8AC3E}">
        <p14:creationId xmlns:p14="http://schemas.microsoft.com/office/powerpoint/2010/main" val="5250555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6E2D1-018E-43BA-9AB8-FBBD7545C8EC}"/>
              </a:ext>
            </a:extLst>
          </p:cNvPr>
          <p:cNvSpPr>
            <a:spLocks noGrp="1"/>
          </p:cNvSpPr>
          <p:nvPr>
            <p:ph type="title"/>
          </p:nvPr>
        </p:nvSpPr>
        <p:spPr/>
        <p:txBody>
          <a:bodyPr/>
          <a:lstStyle/>
          <a:p>
            <a:r>
              <a:rPr lang="en-IN" dirty="0"/>
              <a:t>Trace Code </a:t>
            </a:r>
            <a:r>
              <a:rPr lang="en-IN" sz="2000" b="0" dirty="0"/>
              <a:t>(1 of 7)</a:t>
            </a:r>
            <a:endParaRPr lang="en-IN" b="0" dirty="0"/>
          </a:p>
        </p:txBody>
      </p:sp>
      <p:pic>
        <p:nvPicPr>
          <p:cNvPr id="4" name="Content Placeholder 3" descr="A text box shows the Trace Code. The computer code consists 5 lines. For long description in Notes pane, press F6.">
            <a:extLst>
              <a:ext uri="{FF2B5EF4-FFF2-40B4-BE49-F238E27FC236}">
                <a16:creationId xmlns:a16="http://schemas.microsoft.com/office/drawing/2014/main" id="{1ADED996-BA7C-4E4E-977F-3DDCF09751D4}"/>
              </a:ext>
            </a:extLst>
          </p:cNvPr>
          <p:cNvPicPr>
            <a:picLocks noGrp="1" noChangeAspect="1"/>
          </p:cNvPicPr>
          <p:nvPr>
            <p:ph sz="quarter" idx="13"/>
          </p:nvPr>
        </p:nvPicPr>
        <p:blipFill>
          <a:blip r:embed="rId3"/>
          <a:stretch>
            <a:fillRect/>
          </a:stretch>
        </p:blipFill>
        <p:spPr>
          <a:xfrm>
            <a:off x="457200" y="1671314"/>
            <a:ext cx="8232775" cy="2458904"/>
          </a:xfrm>
          <a:prstGeom prst="rect">
            <a:avLst/>
          </a:prstGeom>
        </p:spPr>
      </p:pic>
    </p:spTree>
    <p:extLst>
      <p:ext uri="{BB962C8B-B14F-4D97-AF65-F5344CB8AC3E}">
        <p14:creationId xmlns:p14="http://schemas.microsoft.com/office/powerpoint/2010/main" val="3767907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6E2D1-018E-43BA-9AB8-FBBD7545C8EC}"/>
              </a:ext>
            </a:extLst>
          </p:cNvPr>
          <p:cNvSpPr>
            <a:spLocks noGrp="1"/>
          </p:cNvSpPr>
          <p:nvPr>
            <p:ph type="title"/>
          </p:nvPr>
        </p:nvSpPr>
        <p:spPr/>
        <p:txBody>
          <a:bodyPr/>
          <a:lstStyle/>
          <a:p>
            <a:r>
              <a:rPr lang="en-IN" dirty="0"/>
              <a:t>Trace Code </a:t>
            </a:r>
            <a:r>
              <a:rPr lang="en-IN" sz="2000" b="0" dirty="0"/>
              <a:t>(2 of 7)</a:t>
            </a:r>
            <a:endParaRPr lang="en-IN" b="0" dirty="0"/>
          </a:p>
        </p:txBody>
      </p:sp>
      <p:pic>
        <p:nvPicPr>
          <p:cNvPr id="9" name="Content Placeholder 8" descr="A text box shows the Trace Code. For long description in Notes pane, press F6.">
            <a:extLst>
              <a:ext uri="{FF2B5EF4-FFF2-40B4-BE49-F238E27FC236}">
                <a16:creationId xmlns:a16="http://schemas.microsoft.com/office/drawing/2014/main" id="{31200FDD-389C-41BD-898A-7B7BC9AC30A0}"/>
              </a:ext>
            </a:extLst>
          </p:cNvPr>
          <p:cNvPicPr>
            <a:picLocks noGrp="1" noChangeAspect="1"/>
          </p:cNvPicPr>
          <p:nvPr>
            <p:ph sz="quarter" idx="13"/>
          </p:nvPr>
        </p:nvPicPr>
        <p:blipFill>
          <a:blip r:embed="rId3"/>
          <a:stretch>
            <a:fillRect/>
          </a:stretch>
        </p:blipFill>
        <p:spPr>
          <a:xfrm>
            <a:off x="457200" y="1700343"/>
            <a:ext cx="8232775" cy="3296753"/>
          </a:xfrm>
          <a:prstGeom prst="rect">
            <a:avLst/>
          </a:prstGeom>
        </p:spPr>
      </p:pic>
    </p:spTree>
    <p:extLst>
      <p:ext uri="{BB962C8B-B14F-4D97-AF65-F5344CB8AC3E}">
        <p14:creationId xmlns:p14="http://schemas.microsoft.com/office/powerpoint/2010/main" val="271133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Motivations</a:t>
            </a:r>
          </a:p>
        </p:txBody>
      </p:sp>
      <p:sp>
        <p:nvSpPr>
          <p:cNvPr id="5" name="Content Placeholder 4"/>
          <p:cNvSpPr>
            <a:spLocks noGrp="1"/>
          </p:cNvSpPr>
          <p:nvPr>
            <p:ph sz="quarter" idx="13"/>
          </p:nvPr>
        </p:nvSpPr>
        <p:spPr>
          <a:xfrm>
            <a:off x="457200" y="1556327"/>
            <a:ext cx="8343900" cy="2716128"/>
          </a:xfrm>
        </p:spPr>
        <p:txBody>
          <a:bodyPr/>
          <a:lstStyle/>
          <a:p>
            <a:pPr marL="432" indent="0">
              <a:buNone/>
            </a:pPr>
            <a:r>
              <a:rPr lang="en-IN" dirty="0"/>
              <a:t>After learning the preceding chapters, you are capable of solving many programming problems using selections, loops, methods, and arrays. However, these Java features are not sufficient for developing graphical user interfaces and large scale software systems. Suppose you want to develop a graphical user interface as shown below. How do you program it?</a:t>
            </a:r>
          </a:p>
        </p:txBody>
      </p:sp>
      <p:pic>
        <p:nvPicPr>
          <p:cNvPr id="2" name="Content Placeholder 1" descr="A screenshot of Show GUI window shows button OK and Cancel on the left, followed by text box for enter you name, check boxes for bold and italic, radio buttons as red and yellow with red selected, and a drop down button with freshman selected.">
            <a:extLst>
              <a:ext uri="{FF2B5EF4-FFF2-40B4-BE49-F238E27FC236}">
                <a16:creationId xmlns:a16="http://schemas.microsoft.com/office/drawing/2014/main" id="{64F0D953-8E4A-4044-B06B-2238BA7E01CA}"/>
              </a:ext>
            </a:extLst>
          </p:cNvPr>
          <p:cNvPicPr>
            <a:picLocks noGrp="1" noChangeAspect="1"/>
          </p:cNvPicPr>
          <p:nvPr>
            <p:ph sz="quarter" idx="14"/>
          </p:nvPr>
        </p:nvPicPr>
        <p:blipFill>
          <a:blip r:embed="rId3"/>
          <a:stretch>
            <a:fillRect/>
          </a:stretch>
        </p:blipFill>
        <p:spPr>
          <a:xfrm>
            <a:off x="457200" y="4721086"/>
            <a:ext cx="8229600" cy="878943"/>
          </a:xfrm>
          <a:prstGeom prst="rect">
            <a:avLst/>
          </a:prstGeom>
        </p:spPr>
      </p:pic>
    </p:spTree>
    <p:extLst>
      <p:ext uri="{BB962C8B-B14F-4D97-AF65-F5344CB8AC3E}">
        <p14:creationId xmlns:p14="http://schemas.microsoft.com/office/powerpoint/2010/main" val="2712661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6E2D1-018E-43BA-9AB8-FBBD7545C8EC}"/>
              </a:ext>
            </a:extLst>
          </p:cNvPr>
          <p:cNvSpPr>
            <a:spLocks noGrp="1"/>
          </p:cNvSpPr>
          <p:nvPr>
            <p:ph type="title"/>
          </p:nvPr>
        </p:nvSpPr>
        <p:spPr/>
        <p:txBody>
          <a:bodyPr/>
          <a:lstStyle/>
          <a:p>
            <a:r>
              <a:rPr lang="en-IN" dirty="0"/>
              <a:t>Trace Code </a:t>
            </a:r>
            <a:r>
              <a:rPr lang="en-IN" sz="2000" b="0" dirty="0"/>
              <a:t>(3 of 7)</a:t>
            </a:r>
            <a:endParaRPr lang="en-IN" b="0" dirty="0"/>
          </a:p>
        </p:txBody>
      </p:sp>
      <p:pic>
        <p:nvPicPr>
          <p:cNvPr id="9" name="Content Placeholder 8" descr="A text box shows the Trace Code. For long description in Notes pane, press F6.">
            <a:extLst>
              <a:ext uri="{FF2B5EF4-FFF2-40B4-BE49-F238E27FC236}">
                <a16:creationId xmlns:a16="http://schemas.microsoft.com/office/drawing/2014/main" id="{58ED07CB-6902-4409-A76C-8E2EFFCC8774}"/>
              </a:ext>
            </a:extLst>
          </p:cNvPr>
          <p:cNvPicPr>
            <a:picLocks noGrp="1" noChangeAspect="1"/>
          </p:cNvPicPr>
          <p:nvPr>
            <p:ph sz="quarter" idx="13"/>
          </p:nvPr>
        </p:nvPicPr>
        <p:blipFill>
          <a:blip r:embed="rId3"/>
          <a:stretch>
            <a:fillRect/>
          </a:stretch>
        </p:blipFill>
        <p:spPr>
          <a:xfrm>
            <a:off x="457200" y="1714855"/>
            <a:ext cx="8232775" cy="2119034"/>
          </a:xfrm>
          <a:prstGeom prst="rect">
            <a:avLst/>
          </a:prstGeom>
        </p:spPr>
      </p:pic>
    </p:spTree>
    <p:extLst>
      <p:ext uri="{BB962C8B-B14F-4D97-AF65-F5344CB8AC3E}">
        <p14:creationId xmlns:p14="http://schemas.microsoft.com/office/powerpoint/2010/main" val="3640077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6E2D1-018E-43BA-9AB8-FBBD7545C8EC}"/>
              </a:ext>
            </a:extLst>
          </p:cNvPr>
          <p:cNvSpPr>
            <a:spLocks noGrp="1"/>
          </p:cNvSpPr>
          <p:nvPr>
            <p:ph type="title"/>
          </p:nvPr>
        </p:nvSpPr>
        <p:spPr/>
        <p:txBody>
          <a:bodyPr/>
          <a:lstStyle/>
          <a:p>
            <a:r>
              <a:rPr lang="en-IN" dirty="0"/>
              <a:t>Trace Code </a:t>
            </a:r>
            <a:r>
              <a:rPr lang="en-IN" sz="2000" b="0" dirty="0"/>
              <a:t>(4 of 7)</a:t>
            </a:r>
            <a:endParaRPr lang="en-IN" b="0" dirty="0"/>
          </a:p>
        </p:txBody>
      </p:sp>
      <p:pic>
        <p:nvPicPr>
          <p:cNvPr id="9" name="Content Placeholder 8" descr="A text box shows the Trace Code. For long description in Notes pane, press F6.">
            <a:extLst>
              <a:ext uri="{FF2B5EF4-FFF2-40B4-BE49-F238E27FC236}">
                <a16:creationId xmlns:a16="http://schemas.microsoft.com/office/drawing/2014/main" id="{AFB47991-974B-4E6D-93EA-52EB15709A05}"/>
              </a:ext>
            </a:extLst>
          </p:cNvPr>
          <p:cNvPicPr>
            <a:picLocks noGrp="1" noChangeAspect="1"/>
          </p:cNvPicPr>
          <p:nvPr>
            <p:ph sz="quarter" idx="13"/>
          </p:nvPr>
        </p:nvPicPr>
        <p:blipFill>
          <a:blip r:embed="rId3"/>
          <a:stretch>
            <a:fillRect/>
          </a:stretch>
        </p:blipFill>
        <p:spPr>
          <a:xfrm>
            <a:off x="457200" y="1671314"/>
            <a:ext cx="8232775" cy="4326196"/>
          </a:xfrm>
          <a:prstGeom prst="rect">
            <a:avLst/>
          </a:prstGeom>
        </p:spPr>
      </p:pic>
    </p:spTree>
    <p:extLst>
      <p:ext uri="{BB962C8B-B14F-4D97-AF65-F5344CB8AC3E}">
        <p14:creationId xmlns:p14="http://schemas.microsoft.com/office/powerpoint/2010/main" val="8813091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6E2D1-018E-43BA-9AB8-FBBD7545C8EC}"/>
              </a:ext>
            </a:extLst>
          </p:cNvPr>
          <p:cNvSpPr>
            <a:spLocks noGrp="1"/>
          </p:cNvSpPr>
          <p:nvPr>
            <p:ph type="title"/>
          </p:nvPr>
        </p:nvSpPr>
        <p:spPr/>
        <p:txBody>
          <a:bodyPr/>
          <a:lstStyle/>
          <a:p>
            <a:r>
              <a:rPr lang="en-IN" dirty="0"/>
              <a:t>Trace Code </a:t>
            </a:r>
            <a:r>
              <a:rPr lang="en-IN" sz="2000" b="0" dirty="0"/>
              <a:t>(5 of 7)</a:t>
            </a:r>
            <a:endParaRPr lang="en-IN" b="0" dirty="0"/>
          </a:p>
        </p:txBody>
      </p:sp>
      <p:pic>
        <p:nvPicPr>
          <p:cNvPr id="5" name="Content Placeholder 4" descr="A text box shows the Trace Code. For long description in Notes pane, press F6.">
            <a:extLst>
              <a:ext uri="{FF2B5EF4-FFF2-40B4-BE49-F238E27FC236}">
                <a16:creationId xmlns:a16="http://schemas.microsoft.com/office/drawing/2014/main" id="{1F4721CF-6817-4DF1-9470-263CAC249D79}"/>
              </a:ext>
            </a:extLst>
          </p:cNvPr>
          <p:cNvPicPr>
            <a:picLocks noGrp="1" noChangeAspect="1"/>
          </p:cNvPicPr>
          <p:nvPr>
            <p:ph sz="quarter" idx="13"/>
          </p:nvPr>
        </p:nvPicPr>
        <p:blipFill>
          <a:blip r:embed="rId3"/>
          <a:stretch>
            <a:fillRect/>
          </a:stretch>
        </p:blipFill>
        <p:spPr>
          <a:xfrm>
            <a:off x="469381" y="1593560"/>
            <a:ext cx="8151262" cy="4500915"/>
          </a:xfrm>
          <a:prstGeom prst="rect">
            <a:avLst/>
          </a:prstGeom>
        </p:spPr>
      </p:pic>
    </p:spTree>
    <p:extLst>
      <p:ext uri="{BB962C8B-B14F-4D97-AF65-F5344CB8AC3E}">
        <p14:creationId xmlns:p14="http://schemas.microsoft.com/office/powerpoint/2010/main" val="4657649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6E2D1-018E-43BA-9AB8-FBBD7545C8EC}"/>
              </a:ext>
            </a:extLst>
          </p:cNvPr>
          <p:cNvSpPr>
            <a:spLocks noGrp="1"/>
          </p:cNvSpPr>
          <p:nvPr>
            <p:ph type="title"/>
          </p:nvPr>
        </p:nvSpPr>
        <p:spPr/>
        <p:txBody>
          <a:bodyPr/>
          <a:lstStyle/>
          <a:p>
            <a:r>
              <a:rPr lang="en-IN" dirty="0"/>
              <a:t>Trace Code </a:t>
            </a:r>
            <a:r>
              <a:rPr lang="en-IN" sz="2000" b="0" dirty="0"/>
              <a:t>(6 of 7)</a:t>
            </a:r>
            <a:endParaRPr lang="en-IN" b="0" dirty="0"/>
          </a:p>
        </p:txBody>
      </p:sp>
      <p:pic>
        <p:nvPicPr>
          <p:cNvPr id="8" name="Content Placeholder 7" descr="A text box shows the Trace Code. For long description in Notes pane, press F6.">
            <a:extLst>
              <a:ext uri="{FF2B5EF4-FFF2-40B4-BE49-F238E27FC236}">
                <a16:creationId xmlns:a16="http://schemas.microsoft.com/office/drawing/2014/main" id="{9B4A21E9-3D8C-43BA-A48C-ECF70749F224}"/>
              </a:ext>
            </a:extLst>
          </p:cNvPr>
          <p:cNvPicPr>
            <a:picLocks noGrp="1" noChangeAspect="1"/>
          </p:cNvPicPr>
          <p:nvPr>
            <p:ph sz="quarter" idx="13"/>
          </p:nvPr>
        </p:nvPicPr>
        <p:blipFill>
          <a:blip r:embed="rId3"/>
          <a:stretch>
            <a:fillRect/>
          </a:stretch>
        </p:blipFill>
        <p:spPr>
          <a:xfrm>
            <a:off x="459856" y="1539738"/>
            <a:ext cx="8151262" cy="4369075"/>
          </a:xfrm>
          <a:prstGeom prst="rect">
            <a:avLst/>
          </a:prstGeom>
        </p:spPr>
      </p:pic>
    </p:spTree>
    <p:extLst>
      <p:ext uri="{BB962C8B-B14F-4D97-AF65-F5344CB8AC3E}">
        <p14:creationId xmlns:p14="http://schemas.microsoft.com/office/powerpoint/2010/main" val="1420741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6E2D1-018E-43BA-9AB8-FBBD7545C8EC}"/>
              </a:ext>
            </a:extLst>
          </p:cNvPr>
          <p:cNvSpPr>
            <a:spLocks noGrp="1"/>
          </p:cNvSpPr>
          <p:nvPr>
            <p:ph type="title"/>
          </p:nvPr>
        </p:nvSpPr>
        <p:spPr/>
        <p:txBody>
          <a:bodyPr/>
          <a:lstStyle/>
          <a:p>
            <a:r>
              <a:rPr lang="en-IN" dirty="0"/>
              <a:t>Trace Code </a:t>
            </a:r>
            <a:r>
              <a:rPr lang="en-IN" sz="2000" b="0" dirty="0"/>
              <a:t>(7 of 7)</a:t>
            </a:r>
            <a:endParaRPr lang="en-IN" b="0" dirty="0"/>
          </a:p>
        </p:txBody>
      </p:sp>
      <p:pic>
        <p:nvPicPr>
          <p:cNvPr id="6" name="Content Placeholder 5" descr="A text box shows the Trace Code. For long description in Notes pane, press F6.">
            <a:extLst>
              <a:ext uri="{FF2B5EF4-FFF2-40B4-BE49-F238E27FC236}">
                <a16:creationId xmlns:a16="http://schemas.microsoft.com/office/drawing/2014/main" id="{094E4D8F-1458-45F2-9B5F-D0840141CF65}"/>
              </a:ext>
            </a:extLst>
          </p:cNvPr>
          <p:cNvPicPr>
            <a:picLocks noGrp="1" noChangeAspect="1"/>
          </p:cNvPicPr>
          <p:nvPr>
            <p:ph sz="quarter" idx="13"/>
          </p:nvPr>
        </p:nvPicPr>
        <p:blipFill>
          <a:blip r:embed="rId3"/>
          <a:stretch>
            <a:fillRect/>
          </a:stretch>
        </p:blipFill>
        <p:spPr>
          <a:xfrm>
            <a:off x="447675" y="1529331"/>
            <a:ext cx="8232775" cy="4523239"/>
          </a:xfrm>
          <a:prstGeom prst="rect">
            <a:avLst/>
          </a:prstGeom>
        </p:spPr>
      </p:pic>
    </p:spTree>
    <p:extLst>
      <p:ext uri="{BB962C8B-B14F-4D97-AF65-F5344CB8AC3E}">
        <p14:creationId xmlns:p14="http://schemas.microsoft.com/office/powerpoint/2010/main" val="13080782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41D88-B451-4247-9F8B-138D3200B478}"/>
              </a:ext>
            </a:extLst>
          </p:cNvPr>
          <p:cNvSpPr>
            <a:spLocks noGrp="1"/>
          </p:cNvSpPr>
          <p:nvPr>
            <p:ph type="title"/>
          </p:nvPr>
        </p:nvSpPr>
        <p:spPr/>
        <p:txBody>
          <a:bodyPr/>
          <a:lstStyle/>
          <a:p>
            <a:r>
              <a:rPr lang="en-IN" dirty="0"/>
              <a:t>Caution</a:t>
            </a:r>
          </a:p>
        </p:txBody>
      </p:sp>
      <p:sp>
        <p:nvSpPr>
          <p:cNvPr id="3" name="Content Placeholder 2">
            <a:extLst>
              <a:ext uri="{FF2B5EF4-FFF2-40B4-BE49-F238E27FC236}">
                <a16:creationId xmlns:a16="http://schemas.microsoft.com/office/drawing/2014/main" id="{7232396C-E751-4932-8B97-11EB3B5A8B3E}"/>
              </a:ext>
            </a:extLst>
          </p:cNvPr>
          <p:cNvSpPr>
            <a:spLocks noGrp="1"/>
          </p:cNvSpPr>
          <p:nvPr>
            <p:ph sz="quarter" idx="13"/>
          </p:nvPr>
        </p:nvSpPr>
        <p:spPr>
          <a:xfrm>
            <a:off x="457200" y="1554920"/>
            <a:ext cx="8292662" cy="4663335"/>
          </a:xfrm>
        </p:spPr>
        <p:txBody>
          <a:bodyPr/>
          <a:lstStyle/>
          <a:p>
            <a:pPr marL="432" indent="0">
              <a:buNone/>
            </a:pPr>
            <a:r>
              <a:rPr lang="en-IN" sz="2200" dirty="0"/>
              <a:t>Recall that you use</a:t>
            </a:r>
          </a:p>
          <a:p>
            <a:pPr marL="255600" indent="0">
              <a:buNone/>
            </a:pPr>
            <a:r>
              <a:rPr lang="en-IN" sz="2200" dirty="0"/>
              <a:t>Math.methodName(arguments) (e.g., Math.pow(3, 2.5))</a:t>
            </a:r>
          </a:p>
          <a:p>
            <a:pPr marL="432" indent="0">
              <a:buNone/>
            </a:pPr>
            <a:r>
              <a:rPr lang="en-IN" sz="2200" dirty="0"/>
              <a:t>to invoke a method in the Math class. Can you invoke getArea() using SimpleCircle.getArea()? The answer is no. All the methods used before this chapter are static methods, which are defined using the static keyword. However, getArea() is non-static. It must be invoked from an object using</a:t>
            </a:r>
          </a:p>
          <a:p>
            <a:pPr marL="255600" indent="0">
              <a:buNone/>
            </a:pPr>
            <a:r>
              <a:rPr lang="en-IN" sz="2200" dirty="0"/>
              <a:t>objectRefVar.methodName(arguments) (e.g., myCircle.getArea()).</a:t>
            </a:r>
          </a:p>
          <a:p>
            <a:pPr marL="432" indent="0">
              <a:buNone/>
            </a:pPr>
            <a:r>
              <a:rPr lang="en-IN" sz="2200" dirty="0"/>
              <a:t>More explanations will be given in the section on “Static Variables, Constants, and Methods.”</a:t>
            </a:r>
          </a:p>
        </p:txBody>
      </p:sp>
    </p:spTree>
    <p:extLst>
      <p:ext uri="{BB962C8B-B14F-4D97-AF65-F5344CB8AC3E}">
        <p14:creationId xmlns:p14="http://schemas.microsoft.com/office/powerpoint/2010/main" val="41136720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F3E5E-ECA8-44CD-8F08-D30537E71353}"/>
              </a:ext>
            </a:extLst>
          </p:cNvPr>
          <p:cNvSpPr>
            <a:spLocks noGrp="1"/>
          </p:cNvSpPr>
          <p:nvPr>
            <p:ph type="title"/>
          </p:nvPr>
        </p:nvSpPr>
        <p:spPr/>
        <p:txBody>
          <a:bodyPr/>
          <a:lstStyle/>
          <a:p>
            <a:r>
              <a:rPr lang="en-IN" dirty="0"/>
              <a:t>Reference Data Fields</a:t>
            </a:r>
          </a:p>
        </p:txBody>
      </p:sp>
      <p:sp>
        <p:nvSpPr>
          <p:cNvPr id="3" name="Content Placeholder 2">
            <a:extLst>
              <a:ext uri="{FF2B5EF4-FFF2-40B4-BE49-F238E27FC236}">
                <a16:creationId xmlns:a16="http://schemas.microsoft.com/office/drawing/2014/main" id="{CBC784FE-3E23-449E-8076-084E1531D527}"/>
              </a:ext>
            </a:extLst>
          </p:cNvPr>
          <p:cNvSpPr>
            <a:spLocks noGrp="1"/>
          </p:cNvSpPr>
          <p:nvPr>
            <p:ph sz="quarter" idx="13"/>
          </p:nvPr>
        </p:nvSpPr>
        <p:spPr>
          <a:xfrm>
            <a:off x="457200" y="1556327"/>
            <a:ext cx="8229600" cy="1329748"/>
          </a:xfrm>
        </p:spPr>
        <p:txBody>
          <a:bodyPr/>
          <a:lstStyle/>
          <a:p>
            <a:pPr marL="432" indent="0">
              <a:buNone/>
            </a:pPr>
            <a:r>
              <a:rPr lang="en-IN" dirty="0"/>
              <a:t>The data fields can be of reference types. For example, the following Student class contains a data field name of the String type.</a:t>
            </a:r>
          </a:p>
        </p:txBody>
      </p:sp>
      <p:sp>
        <p:nvSpPr>
          <p:cNvPr id="4" name="Content Placeholder 3">
            <a:extLst>
              <a:ext uri="{FF2B5EF4-FFF2-40B4-BE49-F238E27FC236}">
                <a16:creationId xmlns:a16="http://schemas.microsoft.com/office/drawing/2014/main" id="{BD37D06E-43C8-4493-8AB2-6A2B3DF63E89}"/>
              </a:ext>
            </a:extLst>
          </p:cNvPr>
          <p:cNvSpPr>
            <a:spLocks noGrp="1"/>
          </p:cNvSpPr>
          <p:nvPr>
            <p:ph sz="quarter" idx="14"/>
          </p:nvPr>
        </p:nvSpPr>
        <p:spPr>
          <a:xfrm>
            <a:off x="457199" y="3129752"/>
            <a:ext cx="8382001" cy="3066096"/>
          </a:xfrm>
        </p:spPr>
        <p:txBody>
          <a:bodyPr/>
          <a:lstStyle/>
          <a:p>
            <a:pPr marL="432" indent="0">
              <a:spcBef>
                <a:spcPts val="0"/>
              </a:spcBef>
              <a:buNone/>
            </a:pPr>
            <a:r>
              <a:rPr lang="en-IN" b="1" dirty="0">
                <a:latin typeface="Courier New" panose="02070309020205020404" pitchFamily="49" charset="0"/>
                <a:cs typeface="Courier New" panose="02070309020205020404" pitchFamily="49" charset="0"/>
              </a:rPr>
              <a:t>public class Student {</a:t>
            </a:r>
          </a:p>
          <a:p>
            <a:pPr marL="180000" indent="0">
              <a:spcBef>
                <a:spcPts val="0"/>
              </a:spcBef>
              <a:buNone/>
            </a:pPr>
            <a:r>
              <a:rPr lang="en-IN" b="1" dirty="0">
                <a:latin typeface="Courier New" panose="02070309020205020404" pitchFamily="49" charset="0"/>
                <a:cs typeface="Courier New" panose="02070309020205020404" pitchFamily="49" charset="0"/>
              </a:rPr>
              <a:t>String name; // name has default value null</a:t>
            </a:r>
          </a:p>
          <a:p>
            <a:pPr marL="180000" indent="0">
              <a:spcBef>
                <a:spcPts val="0"/>
              </a:spcBef>
              <a:buNone/>
            </a:pPr>
            <a:r>
              <a:rPr lang="en-IN" b="1" dirty="0">
                <a:latin typeface="Courier New" panose="02070309020205020404" pitchFamily="49" charset="0"/>
                <a:cs typeface="Courier New" panose="02070309020205020404" pitchFamily="49" charset="0"/>
              </a:rPr>
              <a:t>int age; // age has default value 0</a:t>
            </a:r>
          </a:p>
          <a:p>
            <a:pPr marL="180000" indent="0">
              <a:spcBef>
                <a:spcPts val="0"/>
              </a:spcBef>
              <a:buNone/>
            </a:pPr>
            <a:r>
              <a:rPr lang="en-IN" b="1" dirty="0">
                <a:latin typeface="Courier New" panose="02070309020205020404" pitchFamily="49" charset="0"/>
                <a:cs typeface="Courier New" panose="02070309020205020404" pitchFamily="49" charset="0"/>
              </a:rPr>
              <a:t>boolean isScienceMajor; // isScienceMajor has default value false</a:t>
            </a:r>
          </a:p>
          <a:p>
            <a:pPr marL="180000" indent="0">
              <a:spcBef>
                <a:spcPts val="0"/>
              </a:spcBef>
              <a:buNone/>
            </a:pPr>
            <a:r>
              <a:rPr lang="en-IN" b="1" dirty="0">
                <a:latin typeface="Courier New" panose="02070309020205020404" pitchFamily="49" charset="0"/>
                <a:cs typeface="Courier New" panose="02070309020205020404" pitchFamily="49" charset="0"/>
              </a:rPr>
              <a:t>char gender; // c has default value '\u0000’</a:t>
            </a:r>
          </a:p>
          <a:p>
            <a:pPr marL="0" indent="0">
              <a:spcBef>
                <a:spcPts val="0"/>
              </a:spcBef>
              <a:buNone/>
            </a:pPr>
            <a:r>
              <a:rPr lang="en-IN"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9691488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CC53E-1884-48FA-800F-20A52CBD8F35}"/>
              </a:ext>
            </a:extLst>
          </p:cNvPr>
          <p:cNvSpPr>
            <a:spLocks noGrp="1"/>
          </p:cNvSpPr>
          <p:nvPr>
            <p:ph type="title"/>
          </p:nvPr>
        </p:nvSpPr>
        <p:spPr/>
        <p:txBody>
          <a:bodyPr/>
          <a:lstStyle/>
          <a:p>
            <a:r>
              <a:rPr lang="en-IN" dirty="0"/>
              <a:t>Default Value for a Data Field</a:t>
            </a:r>
          </a:p>
        </p:txBody>
      </p:sp>
      <p:sp>
        <p:nvSpPr>
          <p:cNvPr id="3" name="Content Placeholder 2">
            <a:extLst>
              <a:ext uri="{FF2B5EF4-FFF2-40B4-BE49-F238E27FC236}">
                <a16:creationId xmlns:a16="http://schemas.microsoft.com/office/drawing/2014/main" id="{7AA97108-6538-4C4B-8741-3ED6AF7F2916}"/>
              </a:ext>
            </a:extLst>
          </p:cNvPr>
          <p:cNvSpPr>
            <a:spLocks noGrp="1"/>
          </p:cNvSpPr>
          <p:nvPr>
            <p:ph sz="quarter" idx="13"/>
          </p:nvPr>
        </p:nvSpPr>
        <p:spPr>
          <a:xfrm>
            <a:off x="457200" y="1556327"/>
            <a:ext cx="8229600" cy="1391825"/>
          </a:xfrm>
        </p:spPr>
        <p:txBody>
          <a:bodyPr/>
          <a:lstStyle/>
          <a:p>
            <a:pPr marL="432" indent="0">
              <a:buNone/>
            </a:pPr>
            <a:r>
              <a:rPr lang="en-IN" sz="2000" dirty="0"/>
              <a:t>The default value of a data field is null for a reference type, 0 for a numeric type, false for a boolean type, and '\u0000' for a char type. However, Java assigns no default value to a local variable inside a method.</a:t>
            </a:r>
          </a:p>
        </p:txBody>
      </p:sp>
      <p:sp>
        <p:nvSpPr>
          <p:cNvPr id="4" name="Content Placeholder 3">
            <a:extLst>
              <a:ext uri="{FF2B5EF4-FFF2-40B4-BE49-F238E27FC236}">
                <a16:creationId xmlns:a16="http://schemas.microsoft.com/office/drawing/2014/main" id="{D87EA59F-310A-44E2-9496-2F50963C7735}"/>
              </a:ext>
            </a:extLst>
          </p:cNvPr>
          <p:cNvSpPr>
            <a:spLocks noGrp="1"/>
          </p:cNvSpPr>
          <p:nvPr>
            <p:ph sz="quarter" idx="14"/>
          </p:nvPr>
        </p:nvSpPr>
        <p:spPr>
          <a:xfrm>
            <a:off x="457200" y="3080819"/>
            <a:ext cx="8371490" cy="3193857"/>
          </a:xfrm>
        </p:spPr>
        <p:txBody>
          <a:bodyPr/>
          <a:lstStyle/>
          <a:p>
            <a:pPr marL="432" indent="0">
              <a:spcBef>
                <a:spcPts val="0"/>
              </a:spcBef>
              <a:buNone/>
            </a:pPr>
            <a:r>
              <a:rPr lang="en-IN" sz="2000" b="1" dirty="0">
                <a:latin typeface="Courier New" panose="02070309020205020404" pitchFamily="49" charset="0"/>
                <a:cs typeface="Courier New" panose="02070309020205020404" pitchFamily="49" charset="0"/>
              </a:rPr>
              <a:t>public class Test {</a:t>
            </a:r>
          </a:p>
          <a:p>
            <a:pPr marL="180000" indent="0">
              <a:spcBef>
                <a:spcPts val="0"/>
              </a:spcBef>
              <a:buNone/>
            </a:pPr>
            <a:r>
              <a:rPr lang="en-IN" sz="2000" b="1" dirty="0">
                <a:latin typeface="Courier New" panose="02070309020205020404" pitchFamily="49" charset="0"/>
                <a:cs typeface="Courier New" panose="02070309020205020404" pitchFamily="49" charset="0"/>
              </a:rPr>
              <a:t>public static void main(String[] args) {</a:t>
            </a:r>
          </a:p>
          <a:p>
            <a:pPr marL="360000" indent="0">
              <a:spcBef>
                <a:spcPts val="0"/>
              </a:spcBef>
              <a:buNone/>
            </a:pPr>
            <a:r>
              <a:rPr lang="en-IN" sz="2000" b="1" dirty="0">
                <a:latin typeface="Courier New" panose="02070309020205020404" pitchFamily="49" charset="0"/>
                <a:cs typeface="Courier New" panose="02070309020205020404" pitchFamily="49" charset="0"/>
              </a:rPr>
              <a:t>Student student = new Student();</a:t>
            </a:r>
          </a:p>
          <a:p>
            <a:pPr marL="360000" indent="0">
              <a:spcBef>
                <a:spcPts val="0"/>
              </a:spcBef>
              <a:buNone/>
            </a:pPr>
            <a:r>
              <a:rPr lang="en-IN" sz="2000" b="1" dirty="0">
                <a:latin typeface="Courier New" panose="02070309020205020404" pitchFamily="49" charset="0"/>
                <a:cs typeface="Courier New" panose="02070309020205020404" pitchFamily="49" charset="0"/>
              </a:rPr>
              <a:t>System.out.println("name? " + student.name);</a:t>
            </a:r>
          </a:p>
          <a:p>
            <a:pPr marL="360000" indent="0">
              <a:spcBef>
                <a:spcPts val="0"/>
              </a:spcBef>
              <a:buNone/>
            </a:pPr>
            <a:r>
              <a:rPr lang="en-IN" sz="2000" b="1" dirty="0">
                <a:latin typeface="Courier New" panose="02070309020205020404" pitchFamily="49" charset="0"/>
                <a:cs typeface="Courier New" panose="02070309020205020404" pitchFamily="49" charset="0"/>
              </a:rPr>
              <a:t>System.out.println("age? " + </a:t>
            </a:r>
            <a:r>
              <a:rPr lang="en-IN" sz="2000" b="1" dirty="0" err="1">
                <a:latin typeface="Courier New" panose="02070309020205020404" pitchFamily="49" charset="0"/>
                <a:cs typeface="Courier New" panose="02070309020205020404" pitchFamily="49" charset="0"/>
              </a:rPr>
              <a:t>student.age</a:t>
            </a:r>
            <a:r>
              <a:rPr lang="en-IN" sz="2000" b="1" dirty="0">
                <a:latin typeface="Courier New" panose="02070309020205020404" pitchFamily="49" charset="0"/>
                <a:cs typeface="Courier New" panose="02070309020205020404" pitchFamily="49" charset="0"/>
              </a:rPr>
              <a:t>);</a:t>
            </a:r>
          </a:p>
          <a:p>
            <a:pPr marL="360000" indent="0">
              <a:spcBef>
                <a:spcPts val="0"/>
              </a:spcBef>
              <a:buNone/>
            </a:pPr>
            <a:r>
              <a:rPr lang="en-IN" sz="2000" b="1" dirty="0">
                <a:latin typeface="Courier New" panose="02070309020205020404" pitchFamily="49" charset="0"/>
                <a:cs typeface="Courier New" panose="02070309020205020404" pitchFamily="49" charset="0"/>
              </a:rPr>
              <a:t>System.out.println("isScienceMajor? " + student.isScienceMajor);</a:t>
            </a:r>
          </a:p>
          <a:p>
            <a:pPr marL="360000" indent="0">
              <a:spcBef>
                <a:spcPts val="0"/>
              </a:spcBef>
              <a:buNone/>
            </a:pPr>
            <a:r>
              <a:rPr lang="en-IN" sz="2000" b="1" dirty="0">
                <a:latin typeface="Courier New" panose="02070309020205020404" pitchFamily="49" charset="0"/>
                <a:cs typeface="Courier New" panose="02070309020205020404" pitchFamily="49" charset="0"/>
              </a:rPr>
              <a:t>System.out.println("gender? " + </a:t>
            </a:r>
            <a:r>
              <a:rPr lang="en-IN" sz="2000" b="1" dirty="0" err="1">
                <a:latin typeface="Courier New" panose="02070309020205020404" pitchFamily="49" charset="0"/>
                <a:cs typeface="Courier New" panose="02070309020205020404" pitchFamily="49" charset="0"/>
              </a:rPr>
              <a:t>student.gender</a:t>
            </a:r>
            <a:r>
              <a:rPr lang="en-IN" sz="2000" b="1" dirty="0">
                <a:latin typeface="Courier New" panose="02070309020205020404" pitchFamily="49" charset="0"/>
                <a:cs typeface="Courier New" panose="02070309020205020404" pitchFamily="49" charset="0"/>
              </a:rPr>
              <a:t>);</a:t>
            </a:r>
          </a:p>
          <a:p>
            <a:pPr marL="180000" indent="0">
              <a:spcBef>
                <a:spcPts val="0"/>
              </a:spcBef>
              <a:buNone/>
            </a:pPr>
            <a:r>
              <a:rPr lang="en-IN" sz="2000" b="1" dirty="0">
                <a:latin typeface="Courier New" panose="02070309020205020404" pitchFamily="49" charset="0"/>
                <a:cs typeface="Courier New" panose="02070309020205020404" pitchFamily="49" charset="0"/>
              </a:rPr>
              <a:t>}</a:t>
            </a:r>
          </a:p>
          <a:p>
            <a:pPr marL="432" indent="0">
              <a:spcBef>
                <a:spcPts val="0"/>
              </a:spcBef>
              <a:buNone/>
            </a:pPr>
            <a:r>
              <a:rPr lang="en-IN" sz="20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141053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EF72D-3E35-44FB-A63F-485B122B383A}"/>
              </a:ext>
            </a:extLst>
          </p:cNvPr>
          <p:cNvSpPr>
            <a:spLocks noGrp="1"/>
          </p:cNvSpPr>
          <p:nvPr>
            <p:ph type="title"/>
          </p:nvPr>
        </p:nvSpPr>
        <p:spPr/>
        <p:txBody>
          <a:bodyPr/>
          <a:lstStyle/>
          <a:p>
            <a:r>
              <a:rPr lang="en-IN" dirty="0"/>
              <a:t>Example </a:t>
            </a:r>
            <a:r>
              <a:rPr lang="en-IN" sz="2000" b="0" dirty="0"/>
              <a:t>(1 of 3)</a:t>
            </a:r>
            <a:endParaRPr lang="en-IN" dirty="0"/>
          </a:p>
        </p:txBody>
      </p:sp>
      <p:sp>
        <p:nvSpPr>
          <p:cNvPr id="3" name="Content Placeholder 2">
            <a:extLst>
              <a:ext uri="{FF2B5EF4-FFF2-40B4-BE49-F238E27FC236}">
                <a16:creationId xmlns:a16="http://schemas.microsoft.com/office/drawing/2014/main" id="{3BF5D986-C592-4576-8281-CE72A46C24F0}"/>
              </a:ext>
            </a:extLst>
          </p:cNvPr>
          <p:cNvSpPr>
            <a:spLocks noGrp="1"/>
          </p:cNvSpPr>
          <p:nvPr>
            <p:ph sz="quarter" idx="13"/>
          </p:nvPr>
        </p:nvSpPr>
        <p:spPr>
          <a:xfrm>
            <a:off x="457200" y="1556327"/>
            <a:ext cx="8229600" cy="934625"/>
          </a:xfrm>
        </p:spPr>
        <p:txBody>
          <a:bodyPr/>
          <a:lstStyle/>
          <a:p>
            <a:pPr marL="432" indent="0">
              <a:buNone/>
            </a:pPr>
            <a:r>
              <a:rPr lang="en-IN" dirty="0"/>
              <a:t>Java assigns no default value to a local variable inside a method.</a:t>
            </a:r>
          </a:p>
        </p:txBody>
      </p:sp>
      <p:pic>
        <p:nvPicPr>
          <p:cNvPr id="5" name="Content Placeholder 4" descr="A text box shows the example of no default value. For long description in Notes pane, press F6.">
            <a:extLst>
              <a:ext uri="{FF2B5EF4-FFF2-40B4-BE49-F238E27FC236}">
                <a16:creationId xmlns:a16="http://schemas.microsoft.com/office/drawing/2014/main" id="{5AC65CFA-46B0-4EEE-9917-029E37E867BE}"/>
              </a:ext>
            </a:extLst>
          </p:cNvPr>
          <p:cNvPicPr>
            <a:picLocks noGrp="1" noChangeAspect="1"/>
          </p:cNvPicPr>
          <p:nvPr>
            <p:ph sz="quarter" idx="14"/>
          </p:nvPr>
        </p:nvPicPr>
        <p:blipFill>
          <a:blip r:embed="rId3"/>
          <a:stretch>
            <a:fillRect/>
          </a:stretch>
        </p:blipFill>
        <p:spPr>
          <a:xfrm>
            <a:off x="658206" y="2632811"/>
            <a:ext cx="7827586" cy="3602564"/>
          </a:xfrm>
          <a:prstGeom prst="rect">
            <a:avLst/>
          </a:prstGeom>
        </p:spPr>
      </p:pic>
    </p:spTree>
    <p:extLst>
      <p:ext uri="{BB962C8B-B14F-4D97-AF65-F5344CB8AC3E}">
        <p14:creationId xmlns:p14="http://schemas.microsoft.com/office/powerpoint/2010/main" val="25188625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7B9E4-84EA-4D92-BAE1-88D1AA79D8B9}"/>
              </a:ext>
            </a:extLst>
          </p:cNvPr>
          <p:cNvSpPr>
            <a:spLocks noGrp="1"/>
          </p:cNvSpPr>
          <p:nvPr>
            <p:ph type="title"/>
          </p:nvPr>
        </p:nvSpPr>
        <p:spPr/>
        <p:txBody>
          <a:bodyPr/>
          <a:lstStyle/>
          <a:p>
            <a:r>
              <a:rPr lang="en-IN" sz="3200" dirty="0"/>
              <a:t>Differences between Variables of Primitive Data Types and Object Types</a:t>
            </a:r>
          </a:p>
        </p:txBody>
      </p:sp>
      <p:pic>
        <p:nvPicPr>
          <p:cNvPr id="4" name="Content Placeholder 3" descr="Primitive type, int i = 1, i, 1. Object type, Circle c, c, reference. An arrow from reference points to c, circle, radius = 1. c, circle, radius = 1 is labeled, created using new Circle left parenthesis right parenthesis.">
            <a:extLst>
              <a:ext uri="{FF2B5EF4-FFF2-40B4-BE49-F238E27FC236}">
                <a16:creationId xmlns:a16="http://schemas.microsoft.com/office/drawing/2014/main" id="{B7CDC57A-C3F0-49DD-A44B-2BAAAC7C5AF6}"/>
              </a:ext>
            </a:extLst>
          </p:cNvPr>
          <p:cNvPicPr>
            <a:picLocks noGrp="1" noChangeAspect="1"/>
          </p:cNvPicPr>
          <p:nvPr>
            <p:ph sz="quarter" idx="13"/>
          </p:nvPr>
        </p:nvPicPr>
        <p:blipFill>
          <a:blip r:embed="rId3"/>
          <a:stretch>
            <a:fillRect/>
          </a:stretch>
        </p:blipFill>
        <p:spPr>
          <a:xfrm>
            <a:off x="457200" y="1702885"/>
            <a:ext cx="8232775" cy="2032334"/>
          </a:xfrm>
          <a:prstGeom prst="rect">
            <a:avLst/>
          </a:prstGeom>
        </p:spPr>
      </p:pic>
    </p:spTree>
    <p:extLst>
      <p:ext uri="{BB962C8B-B14F-4D97-AF65-F5344CB8AC3E}">
        <p14:creationId xmlns:p14="http://schemas.microsoft.com/office/powerpoint/2010/main" val="2757798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Objectives </a:t>
            </a:r>
            <a:r>
              <a:rPr lang="en-IN" sz="2000" b="0" dirty="0"/>
              <a:t>(1 of 2)</a:t>
            </a:r>
            <a:endParaRPr lang="en-IN" b="0" dirty="0"/>
          </a:p>
        </p:txBody>
      </p:sp>
      <p:sp>
        <p:nvSpPr>
          <p:cNvPr id="3" name="Content Placeholder 2"/>
          <p:cNvSpPr>
            <a:spLocks noGrp="1"/>
          </p:cNvSpPr>
          <p:nvPr>
            <p:ph sz="quarter" idx="13"/>
          </p:nvPr>
        </p:nvSpPr>
        <p:spPr>
          <a:xfrm>
            <a:off x="457199" y="1554920"/>
            <a:ext cx="8513379" cy="4735521"/>
          </a:xfrm>
        </p:spPr>
        <p:txBody>
          <a:bodyPr/>
          <a:lstStyle/>
          <a:p>
            <a:pPr marL="432" indent="0">
              <a:spcBef>
                <a:spcPts val="600"/>
              </a:spcBef>
              <a:buNone/>
            </a:pPr>
            <a:r>
              <a:rPr lang="en-IN" sz="2000" b="1" dirty="0">
                <a:solidFill>
                  <a:srgbClr val="007FA3"/>
                </a:solidFill>
              </a:rPr>
              <a:t>9.1</a:t>
            </a:r>
            <a:r>
              <a:rPr lang="en-IN" sz="2000" dirty="0"/>
              <a:t> To describe objects and classes, and use classes to model objects (§9.2).</a:t>
            </a:r>
          </a:p>
          <a:p>
            <a:pPr marL="432" indent="0">
              <a:spcBef>
                <a:spcPts val="600"/>
              </a:spcBef>
              <a:buNone/>
            </a:pPr>
            <a:r>
              <a:rPr lang="en-IN" sz="2000" b="1" dirty="0">
                <a:solidFill>
                  <a:srgbClr val="007FA3"/>
                </a:solidFill>
              </a:rPr>
              <a:t>9.2</a:t>
            </a:r>
            <a:r>
              <a:rPr lang="en-IN" sz="2000" dirty="0"/>
              <a:t> To use U</a:t>
            </a:r>
            <a:r>
              <a:rPr lang="en-IN" sz="100" dirty="0"/>
              <a:t> </a:t>
            </a:r>
            <a:r>
              <a:rPr lang="en-IN" sz="2000" dirty="0"/>
              <a:t>M</a:t>
            </a:r>
            <a:r>
              <a:rPr lang="en-IN" sz="100" dirty="0"/>
              <a:t> </a:t>
            </a:r>
            <a:r>
              <a:rPr lang="en-IN" sz="2000" dirty="0"/>
              <a:t>L graphical notation to describe classes and objects (§9.2).</a:t>
            </a:r>
          </a:p>
          <a:p>
            <a:pPr marL="432" indent="0">
              <a:spcBef>
                <a:spcPts val="600"/>
              </a:spcBef>
              <a:buNone/>
            </a:pPr>
            <a:r>
              <a:rPr lang="en-IN" sz="2000" b="1" dirty="0">
                <a:solidFill>
                  <a:srgbClr val="007FA3"/>
                </a:solidFill>
              </a:rPr>
              <a:t>9.3</a:t>
            </a:r>
            <a:r>
              <a:rPr lang="en-IN" sz="2000" dirty="0"/>
              <a:t> To demonstrate how to define classes and create objects (§9.3).</a:t>
            </a:r>
          </a:p>
          <a:p>
            <a:pPr marL="432" indent="0">
              <a:spcBef>
                <a:spcPts val="600"/>
              </a:spcBef>
              <a:buNone/>
            </a:pPr>
            <a:r>
              <a:rPr lang="en-IN" sz="2000" b="1" dirty="0">
                <a:solidFill>
                  <a:srgbClr val="007FA3"/>
                </a:solidFill>
              </a:rPr>
              <a:t>9.4</a:t>
            </a:r>
            <a:r>
              <a:rPr lang="en-IN" sz="2000" dirty="0"/>
              <a:t> To create objects using constructors (§9.4).</a:t>
            </a:r>
          </a:p>
          <a:p>
            <a:pPr marL="432" indent="0">
              <a:spcBef>
                <a:spcPts val="600"/>
              </a:spcBef>
              <a:buNone/>
            </a:pPr>
            <a:r>
              <a:rPr lang="en-IN" sz="2000" b="1" dirty="0">
                <a:solidFill>
                  <a:srgbClr val="007FA3"/>
                </a:solidFill>
              </a:rPr>
              <a:t>9.5</a:t>
            </a:r>
            <a:r>
              <a:rPr lang="en-IN" sz="2000" dirty="0"/>
              <a:t> To define a reference variable using a reference type and access objects via object reference variables (§9.5). </a:t>
            </a:r>
          </a:p>
          <a:p>
            <a:pPr marL="432" indent="0">
              <a:spcBef>
                <a:spcPts val="600"/>
              </a:spcBef>
              <a:buNone/>
            </a:pPr>
            <a:r>
              <a:rPr lang="en-IN" sz="2000" b="1" dirty="0">
                <a:solidFill>
                  <a:srgbClr val="007FA3"/>
                </a:solidFill>
              </a:rPr>
              <a:t>9.6</a:t>
            </a:r>
            <a:r>
              <a:rPr lang="en-IN" sz="2000" dirty="0"/>
              <a:t> To access an object’s data and methods using the object member access operator (.) (§9.5.1).</a:t>
            </a:r>
          </a:p>
          <a:p>
            <a:pPr marL="432" indent="0">
              <a:spcBef>
                <a:spcPts val="600"/>
              </a:spcBef>
              <a:buNone/>
            </a:pPr>
            <a:r>
              <a:rPr lang="en-IN" sz="2000" b="1" dirty="0">
                <a:solidFill>
                  <a:srgbClr val="007FA3"/>
                </a:solidFill>
              </a:rPr>
              <a:t>9.7</a:t>
            </a:r>
            <a:r>
              <a:rPr lang="en-IN" sz="2000" dirty="0"/>
              <a:t> To define data fields of reference types and assign default values for an object’s data fields (§9.5.2).</a:t>
            </a:r>
          </a:p>
          <a:p>
            <a:pPr marL="432" indent="0">
              <a:spcBef>
                <a:spcPts val="600"/>
              </a:spcBef>
              <a:buNone/>
            </a:pPr>
            <a:r>
              <a:rPr lang="en-IN" sz="2000" b="1" dirty="0">
                <a:solidFill>
                  <a:srgbClr val="007FA3"/>
                </a:solidFill>
              </a:rPr>
              <a:t>9.8</a:t>
            </a:r>
            <a:r>
              <a:rPr lang="en-IN" sz="2000" dirty="0"/>
              <a:t> To distinguish between object reference variables and primitive data type variables (§9.5.3).</a:t>
            </a:r>
          </a:p>
        </p:txBody>
      </p:sp>
    </p:spTree>
    <p:extLst>
      <p:ext uri="{BB962C8B-B14F-4D97-AF65-F5344CB8AC3E}">
        <p14:creationId xmlns:p14="http://schemas.microsoft.com/office/powerpoint/2010/main" val="34520983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D96C67-08FC-47D7-80EE-69C4EEA5F3B0}"/>
              </a:ext>
            </a:extLst>
          </p:cNvPr>
          <p:cNvSpPr>
            <a:spLocks noGrp="1"/>
          </p:cNvSpPr>
          <p:nvPr>
            <p:ph type="title"/>
          </p:nvPr>
        </p:nvSpPr>
        <p:spPr/>
        <p:txBody>
          <a:bodyPr/>
          <a:lstStyle/>
          <a:p>
            <a:r>
              <a:rPr lang="en-IN" sz="3200" dirty="0"/>
              <a:t>Copying Variables of Primitive Data Types and Object Types</a:t>
            </a:r>
          </a:p>
        </p:txBody>
      </p:sp>
      <p:pic>
        <p:nvPicPr>
          <p:cNvPr id="7" name="Content Placeholder 6" descr="Primitive type assignment i = j.&#10;Before, i = 1, j = 2. After i = 2, j = 2.">
            <a:extLst>
              <a:ext uri="{FF2B5EF4-FFF2-40B4-BE49-F238E27FC236}">
                <a16:creationId xmlns:a16="http://schemas.microsoft.com/office/drawing/2014/main" id="{536B90B0-D3D8-4B35-BC71-2192B16D004A}"/>
              </a:ext>
            </a:extLst>
          </p:cNvPr>
          <p:cNvPicPr>
            <a:picLocks noGrp="1" noChangeAspect="1"/>
          </p:cNvPicPr>
          <p:nvPr>
            <p:ph sz="quarter" idx="13"/>
          </p:nvPr>
        </p:nvPicPr>
        <p:blipFill>
          <a:blip r:embed="rId3"/>
          <a:stretch>
            <a:fillRect/>
          </a:stretch>
        </p:blipFill>
        <p:spPr>
          <a:xfrm>
            <a:off x="457200" y="1596061"/>
            <a:ext cx="3762756" cy="2092452"/>
          </a:xfrm>
          <a:prstGeom prst="rect">
            <a:avLst/>
          </a:prstGeom>
        </p:spPr>
      </p:pic>
      <p:pic>
        <p:nvPicPr>
          <p:cNvPr id="8" name="Content Placeholder 7" descr="Object type assignment c1 = c2.&#10;Before, C1, C1. Circle, radius = 5. C2, C2. Circle, radius = 9.&#10;After, C1, C1. Circle, radius = 5. C2, C2. Circle, radius = 9. The c1 is crossed out.">
            <a:extLst>
              <a:ext uri="{FF2B5EF4-FFF2-40B4-BE49-F238E27FC236}">
                <a16:creationId xmlns:a16="http://schemas.microsoft.com/office/drawing/2014/main" id="{C9B21632-D350-4C61-A28C-C15626E55576}"/>
              </a:ext>
            </a:extLst>
          </p:cNvPr>
          <p:cNvPicPr>
            <a:picLocks noGrp="1" noChangeAspect="1"/>
          </p:cNvPicPr>
          <p:nvPr>
            <p:ph sz="quarter" idx="14"/>
          </p:nvPr>
        </p:nvPicPr>
        <p:blipFill>
          <a:blip r:embed="rId4"/>
          <a:stretch>
            <a:fillRect/>
          </a:stretch>
        </p:blipFill>
        <p:spPr>
          <a:xfrm>
            <a:off x="4303540" y="3917842"/>
            <a:ext cx="4367943" cy="2213190"/>
          </a:xfrm>
          <a:prstGeom prst="rect">
            <a:avLst/>
          </a:prstGeom>
        </p:spPr>
      </p:pic>
    </p:spTree>
    <p:extLst>
      <p:ext uri="{BB962C8B-B14F-4D97-AF65-F5344CB8AC3E}">
        <p14:creationId xmlns:p14="http://schemas.microsoft.com/office/powerpoint/2010/main" val="6913574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421A3-9BB5-4946-A52C-8BADEC4E2856}"/>
              </a:ext>
            </a:extLst>
          </p:cNvPr>
          <p:cNvSpPr>
            <a:spLocks noGrp="1"/>
          </p:cNvSpPr>
          <p:nvPr>
            <p:ph type="title"/>
          </p:nvPr>
        </p:nvSpPr>
        <p:spPr/>
        <p:txBody>
          <a:bodyPr/>
          <a:lstStyle/>
          <a:p>
            <a:pPr algn="ctr"/>
            <a:r>
              <a:rPr lang="en-US" dirty="0"/>
              <a:t>Rectangle Class</a:t>
            </a:r>
          </a:p>
        </p:txBody>
      </p:sp>
      <p:sp>
        <p:nvSpPr>
          <p:cNvPr id="3" name="Content Placeholder 2">
            <a:extLst>
              <a:ext uri="{FF2B5EF4-FFF2-40B4-BE49-F238E27FC236}">
                <a16:creationId xmlns:a16="http://schemas.microsoft.com/office/drawing/2014/main" id="{A4830BB2-4EB3-4D13-94DF-BEA287F1F53B}"/>
              </a:ext>
            </a:extLst>
          </p:cNvPr>
          <p:cNvSpPr>
            <a:spLocks noGrp="1"/>
          </p:cNvSpPr>
          <p:nvPr>
            <p:ph sz="quarter" idx="13"/>
          </p:nvPr>
        </p:nvSpPr>
        <p:spPr/>
        <p:txBody>
          <a:bodyPr/>
          <a:lstStyle/>
          <a:p>
            <a:pPr eaLnBrk="1" hangingPunct="1">
              <a:lnSpc>
                <a:spcPct val="90000"/>
              </a:lnSpc>
              <a:buFontTx/>
              <a:buBlip>
                <a:blip r:embed="rId3"/>
              </a:buBlip>
            </a:pPr>
            <a:r>
              <a:rPr lang="en-US" altLang="en-US" dirty="0"/>
              <a:t>When designing a class, decisions about the following must be made.</a:t>
            </a:r>
          </a:p>
          <a:p>
            <a:pPr lvl="1" eaLnBrk="1" hangingPunct="1">
              <a:lnSpc>
                <a:spcPct val="90000"/>
              </a:lnSpc>
              <a:buFont typeface="Arial" panose="020B0604020202020204" pitchFamily="34" charset="0"/>
              <a:buBlip>
                <a:blip r:embed="rId3"/>
              </a:buBlip>
            </a:pPr>
            <a:r>
              <a:rPr lang="en-US" altLang="en-US" dirty="0"/>
              <a:t>what data must be accounted for</a:t>
            </a:r>
          </a:p>
          <a:p>
            <a:pPr lvl="1" eaLnBrk="1" hangingPunct="1">
              <a:lnSpc>
                <a:spcPct val="90000"/>
              </a:lnSpc>
              <a:buFont typeface="Arial" panose="020B0604020202020204" pitchFamily="34" charset="0"/>
              <a:buBlip>
                <a:blip r:embed="rId3"/>
              </a:buBlip>
            </a:pPr>
            <a:r>
              <a:rPr lang="en-US" altLang="en-US" dirty="0"/>
              <a:t>what actions need to be performed</a:t>
            </a:r>
          </a:p>
          <a:p>
            <a:pPr lvl="1" eaLnBrk="1" hangingPunct="1">
              <a:lnSpc>
                <a:spcPct val="90000"/>
              </a:lnSpc>
              <a:buFont typeface="Arial" panose="020B0604020202020204" pitchFamily="34" charset="0"/>
              <a:buBlip>
                <a:blip r:embed="rId3"/>
              </a:buBlip>
            </a:pPr>
            <a:r>
              <a:rPr lang="en-US" altLang="en-US" dirty="0"/>
              <a:t>what data can be modified</a:t>
            </a:r>
          </a:p>
          <a:p>
            <a:pPr lvl="1" eaLnBrk="1" hangingPunct="1">
              <a:lnSpc>
                <a:spcPct val="90000"/>
              </a:lnSpc>
              <a:buFont typeface="Arial" panose="020B0604020202020204" pitchFamily="34" charset="0"/>
              <a:buBlip>
                <a:blip r:embed="rId3"/>
              </a:buBlip>
            </a:pPr>
            <a:r>
              <a:rPr lang="en-US" altLang="en-US" dirty="0"/>
              <a:t>what data needs to be accessible</a:t>
            </a:r>
          </a:p>
          <a:p>
            <a:pPr lvl="1" eaLnBrk="1" hangingPunct="1">
              <a:lnSpc>
                <a:spcPct val="90000"/>
              </a:lnSpc>
              <a:buFont typeface="Arial" panose="020B0604020202020204" pitchFamily="34" charset="0"/>
              <a:buBlip>
                <a:blip r:embed="rId3"/>
              </a:buBlip>
            </a:pPr>
            <a:r>
              <a:rPr lang="en-US" altLang="en-US" dirty="0"/>
              <a:t>any rules as to how data should be modified</a:t>
            </a:r>
          </a:p>
          <a:p>
            <a:pPr eaLnBrk="1" hangingPunct="1">
              <a:lnSpc>
                <a:spcPct val="90000"/>
              </a:lnSpc>
              <a:buFontTx/>
              <a:buBlip>
                <a:blip r:embed="rId3"/>
              </a:buBlip>
            </a:pPr>
            <a:r>
              <a:rPr lang="en-US" altLang="en-US" dirty="0"/>
              <a:t>Class design typically is done with the aid of a Unified Modeling Language (UML) diagram.</a:t>
            </a:r>
          </a:p>
          <a:p>
            <a:pPr marL="432" indent="0">
              <a:buNone/>
            </a:pPr>
            <a:endParaRPr lang="en-US" dirty="0"/>
          </a:p>
        </p:txBody>
      </p:sp>
    </p:spTree>
    <p:extLst>
      <p:ext uri="{BB962C8B-B14F-4D97-AF65-F5344CB8AC3E}">
        <p14:creationId xmlns:p14="http://schemas.microsoft.com/office/powerpoint/2010/main" val="41207007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0720AB5A-E898-4B7C-8422-6C1EC6E78F9D}"/>
              </a:ext>
            </a:extLst>
          </p:cNvPr>
          <p:cNvSpPr>
            <a:spLocks noGrp="1" noChangeArrowheads="1"/>
          </p:cNvSpPr>
          <p:nvPr>
            <p:ph type="title" idx="4294967295"/>
          </p:nvPr>
        </p:nvSpPr>
        <p:spPr>
          <a:xfrm>
            <a:off x="1371600" y="223838"/>
            <a:ext cx="6705600" cy="715962"/>
          </a:xfrm>
        </p:spPr>
        <p:txBody>
          <a:bodyPr/>
          <a:lstStyle/>
          <a:p>
            <a:pPr eaLnBrk="1" hangingPunct="1"/>
            <a:r>
              <a:rPr lang="en-US" altLang="en-US" sz="2800" dirty="0"/>
              <a:t>The UML Diagram for Rectangle class</a:t>
            </a:r>
          </a:p>
        </p:txBody>
      </p:sp>
      <p:grpSp>
        <p:nvGrpSpPr>
          <p:cNvPr id="31747" name="Group 7">
            <a:extLst>
              <a:ext uri="{FF2B5EF4-FFF2-40B4-BE49-F238E27FC236}">
                <a16:creationId xmlns:a16="http://schemas.microsoft.com/office/drawing/2014/main" id="{B8237DCA-CC0B-4CAF-9937-768544E56DE2}"/>
              </a:ext>
            </a:extLst>
          </p:cNvPr>
          <p:cNvGrpSpPr>
            <a:grpSpLocks/>
          </p:cNvGrpSpPr>
          <p:nvPr/>
        </p:nvGrpSpPr>
        <p:grpSpPr bwMode="auto">
          <a:xfrm>
            <a:off x="2590800" y="1752600"/>
            <a:ext cx="3894138" cy="3677816"/>
            <a:chOff x="96" y="864"/>
            <a:chExt cx="2453" cy="2064"/>
          </a:xfrm>
        </p:grpSpPr>
        <p:sp>
          <p:nvSpPr>
            <p:cNvPr id="30727" name="Rectangle 4">
              <a:extLst>
                <a:ext uri="{FF2B5EF4-FFF2-40B4-BE49-F238E27FC236}">
                  <a16:creationId xmlns:a16="http://schemas.microsoft.com/office/drawing/2014/main" id="{839BEF07-DED5-4D7D-87FA-0C7673B87693}"/>
                </a:ext>
              </a:extLst>
            </p:cNvPr>
            <p:cNvSpPr>
              <a:spLocks noChangeArrowheads="1"/>
            </p:cNvSpPr>
            <p:nvPr/>
          </p:nvSpPr>
          <p:spPr bwMode="auto">
            <a:xfrm>
              <a:off x="96" y="864"/>
              <a:ext cx="2453" cy="384"/>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lvl1pPr eaLnBrk="0" hangingPunct="0">
                <a:spcBef>
                  <a:spcPct val="20000"/>
                </a:spcBef>
                <a:buChar char="•"/>
                <a:defRPr sz="3200" b="1">
                  <a:solidFill>
                    <a:schemeClr val="tx1"/>
                  </a:solidFill>
                  <a:latin typeface="Arial" charset="0"/>
                  <a:cs typeface="Arial" charset="0"/>
                </a:defRPr>
              </a:lvl1pPr>
              <a:lvl2pPr marL="742950" indent="-285750" eaLnBrk="0" hangingPunct="0">
                <a:spcBef>
                  <a:spcPct val="20000"/>
                </a:spcBef>
                <a:buFont typeface="Arial" charset="0"/>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Font typeface="Arial" charset="0"/>
                <a:buChar char="–"/>
                <a:defRPr sz="2000">
                  <a:solidFill>
                    <a:schemeClr val="tx1"/>
                  </a:solidFill>
                  <a:latin typeface="Arial" charset="0"/>
                  <a:cs typeface="Arial" charset="0"/>
                </a:defRPr>
              </a:lvl4pPr>
              <a:lvl5pPr marL="2057400" indent="-228600" eaLnBrk="0" hangingPunct="0">
                <a:spcBef>
                  <a:spcPct val="20000"/>
                </a:spcBef>
                <a:buFont typeface="Arial" charset="0"/>
                <a:buChar char="»"/>
                <a:defRPr sz="20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cs typeface="Arial" charset="0"/>
                </a:defRPr>
              </a:lvl9pPr>
            </a:lstStyle>
            <a:p>
              <a:pPr algn="ctr" eaLnBrk="1" hangingPunct="1">
                <a:spcBef>
                  <a:spcPct val="0"/>
                </a:spcBef>
                <a:buFontTx/>
                <a:buNone/>
                <a:defRPr/>
              </a:pPr>
              <a:r>
                <a:rPr lang="en-US" altLang="en-US" sz="2000" b="0" dirty="0">
                  <a:latin typeface="Times New Roman" pitchFamily="18" charset="0"/>
                </a:rPr>
                <a:t>Rectangle</a:t>
              </a:r>
            </a:p>
          </p:txBody>
        </p:sp>
        <p:sp>
          <p:nvSpPr>
            <p:cNvPr id="30728" name="Rectangle 5">
              <a:extLst>
                <a:ext uri="{FF2B5EF4-FFF2-40B4-BE49-F238E27FC236}">
                  <a16:creationId xmlns:a16="http://schemas.microsoft.com/office/drawing/2014/main" id="{A6D0B1E4-E84B-4F89-81EE-63C9418D6DF4}"/>
                </a:ext>
              </a:extLst>
            </p:cNvPr>
            <p:cNvSpPr>
              <a:spLocks noChangeArrowheads="1"/>
            </p:cNvSpPr>
            <p:nvPr/>
          </p:nvSpPr>
          <p:spPr bwMode="auto">
            <a:xfrm>
              <a:off x="96" y="1248"/>
              <a:ext cx="2453" cy="496"/>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lvl1pPr eaLnBrk="0" hangingPunct="0">
                <a:spcBef>
                  <a:spcPct val="20000"/>
                </a:spcBef>
                <a:buChar char="•"/>
                <a:defRPr sz="3200" b="1">
                  <a:solidFill>
                    <a:schemeClr val="tx1"/>
                  </a:solidFill>
                  <a:latin typeface="Arial" charset="0"/>
                  <a:cs typeface="Arial" charset="0"/>
                </a:defRPr>
              </a:lvl1pPr>
              <a:lvl2pPr marL="742950" indent="-285750" eaLnBrk="0" hangingPunct="0">
                <a:spcBef>
                  <a:spcPct val="20000"/>
                </a:spcBef>
                <a:buFont typeface="Arial" charset="0"/>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Font typeface="Arial" charset="0"/>
                <a:buChar char="–"/>
                <a:defRPr sz="2000">
                  <a:solidFill>
                    <a:schemeClr val="tx1"/>
                  </a:solidFill>
                  <a:latin typeface="Arial" charset="0"/>
                  <a:cs typeface="Arial" charset="0"/>
                </a:defRPr>
              </a:lvl4pPr>
              <a:lvl5pPr marL="2057400" indent="-228600" eaLnBrk="0" hangingPunct="0">
                <a:spcBef>
                  <a:spcPct val="20000"/>
                </a:spcBef>
                <a:buFont typeface="Arial" charset="0"/>
                <a:buChar char="»"/>
                <a:defRPr sz="20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cs typeface="Arial" charset="0"/>
                </a:defRPr>
              </a:lvl9pPr>
            </a:lstStyle>
            <a:p>
              <a:pPr eaLnBrk="1" hangingPunct="1">
                <a:spcBef>
                  <a:spcPct val="0"/>
                </a:spcBef>
                <a:buFontTx/>
                <a:buChar char="-"/>
                <a:defRPr/>
              </a:pPr>
              <a:r>
                <a:rPr lang="en-US" altLang="en-US" sz="2000" b="0">
                  <a:latin typeface="Times New Roman" pitchFamily="18" charset="0"/>
                </a:rPr>
                <a:t> width : double</a:t>
              </a:r>
            </a:p>
            <a:p>
              <a:pPr eaLnBrk="1" hangingPunct="1">
                <a:spcBef>
                  <a:spcPct val="0"/>
                </a:spcBef>
                <a:buFontTx/>
                <a:buChar char="-"/>
                <a:defRPr/>
              </a:pPr>
              <a:r>
                <a:rPr lang="en-US" altLang="en-US" sz="2000" b="0">
                  <a:latin typeface="Times New Roman" pitchFamily="18" charset="0"/>
                </a:rPr>
                <a:t> length : double</a:t>
              </a:r>
            </a:p>
          </p:txBody>
        </p:sp>
        <p:sp>
          <p:nvSpPr>
            <p:cNvPr id="30729" name="Rectangle 6">
              <a:extLst>
                <a:ext uri="{FF2B5EF4-FFF2-40B4-BE49-F238E27FC236}">
                  <a16:creationId xmlns:a16="http://schemas.microsoft.com/office/drawing/2014/main" id="{EFF783E1-CE9B-4C4C-9C67-CB05D59E529D}"/>
                </a:ext>
              </a:extLst>
            </p:cNvPr>
            <p:cNvSpPr>
              <a:spLocks noChangeArrowheads="1"/>
            </p:cNvSpPr>
            <p:nvPr/>
          </p:nvSpPr>
          <p:spPr bwMode="auto">
            <a:xfrm>
              <a:off x="96" y="1728"/>
              <a:ext cx="2453" cy="12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lvl1pPr eaLnBrk="0" hangingPunct="0">
                <a:spcBef>
                  <a:spcPct val="20000"/>
                </a:spcBef>
                <a:buChar char="•"/>
                <a:defRPr sz="3200" b="1">
                  <a:solidFill>
                    <a:schemeClr val="tx1"/>
                  </a:solidFill>
                  <a:latin typeface="Arial" charset="0"/>
                  <a:cs typeface="Arial" charset="0"/>
                </a:defRPr>
              </a:lvl1pPr>
              <a:lvl2pPr marL="742950" indent="-285750" eaLnBrk="0" hangingPunct="0">
                <a:spcBef>
                  <a:spcPct val="20000"/>
                </a:spcBef>
                <a:buFont typeface="Arial" charset="0"/>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Font typeface="Arial" charset="0"/>
                <a:buChar char="–"/>
                <a:defRPr sz="2000">
                  <a:solidFill>
                    <a:schemeClr val="tx1"/>
                  </a:solidFill>
                  <a:latin typeface="Arial" charset="0"/>
                  <a:cs typeface="Arial" charset="0"/>
                </a:defRPr>
              </a:lvl4pPr>
              <a:lvl5pPr marL="2057400" indent="-228600" eaLnBrk="0" hangingPunct="0">
                <a:spcBef>
                  <a:spcPct val="20000"/>
                </a:spcBef>
                <a:buFont typeface="Arial" charset="0"/>
                <a:buChar char="»"/>
                <a:defRPr sz="20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cs typeface="Arial" charset="0"/>
                </a:defRPr>
              </a:lvl9pPr>
            </a:lstStyle>
            <a:p>
              <a:pPr eaLnBrk="1" hangingPunct="1">
                <a:spcBef>
                  <a:spcPct val="0"/>
                </a:spcBef>
                <a:buFontTx/>
                <a:buNone/>
                <a:defRPr/>
              </a:pPr>
              <a:r>
                <a:rPr lang="en-US" altLang="en-US" sz="2000" b="0" dirty="0">
                  <a:latin typeface="Times New Roman" pitchFamily="18" charset="0"/>
                </a:rPr>
                <a:t>+ Rectangle()</a:t>
              </a:r>
            </a:p>
            <a:p>
              <a:pPr eaLnBrk="1" hangingPunct="1">
                <a:spcBef>
                  <a:spcPct val="0"/>
                </a:spcBef>
                <a:buFontTx/>
                <a:buNone/>
                <a:defRPr/>
              </a:pPr>
              <a:r>
                <a:rPr lang="en-US" altLang="en-US" sz="2000" b="0" dirty="0">
                  <a:latin typeface="Times New Roman" pitchFamily="18" charset="0"/>
                </a:rPr>
                <a:t>+ </a:t>
              </a:r>
              <a:r>
                <a:rPr lang="en-US" altLang="en-US" sz="2000" b="0" dirty="0" err="1">
                  <a:latin typeface="Times New Roman" pitchFamily="18" charset="0"/>
                </a:rPr>
                <a:t>Raectangle</a:t>
              </a:r>
              <a:r>
                <a:rPr lang="en-US" altLang="en-US" sz="2000" b="0" dirty="0">
                  <a:latin typeface="Times New Roman" pitchFamily="18" charset="0"/>
                </a:rPr>
                <a:t>(w: double, l: double)</a:t>
              </a:r>
            </a:p>
            <a:p>
              <a:pPr eaLnBrk="1" hangingPunct="1">
                <a:spcBef>
                  <a:spcPct val="0"/>
                </a:spcBef>
                <a:buFontTx/>
                <a:buNone/>
                <a:defRPr/>
              </a:pPr>
              <a:r>
                <a:rPr lang="en-US" altLang="en-US" sz="2000" b="0" dirty="0">
                  <a:latin typeface="Times New Roman" pitchFamily="18" charset="0"/>
                </a:rPr>
                <a:t>+ </a:t>
              </a:r>
              <a:r>
                <a:rPr lang="en-US" altLang="en-US" sz="2000" b="0" dirty="0" err="1">
                  <a:latin typeface="Times New Roman" pitchFamily="18" charset="0"/>
                </a:rPr>
                <a:t>setWidth</a:t>
              </a:r>
              <a:r>
                <a:rPr lang="en-US" altLang="en-US" sz="2000" b="0" dirty="0">
                  <a:latin typeface="Times New Roman" pitchFamily="18" charset="0"/>
                </a:rPr>
                <a:t>(w : double) : void</a:t>
              </a:r>
            </a:p>
            <a:p>
              <a:pPr eaLnBrk="1" hangingPunct="1">
                <a:spcBef>
                  <a:spcPct val="0"/>
                </a:spcBef>
                <a:buFontTx/>
                <a:buNone/>
                <a:defRPr/>
              </a:pPr>
              <a:r>
                <a:rPr lang="en-US" altLang="en-US" sz="2000" b="0" dirty="0">
                  <a:latin typeface="Times New Roman" pitchFamily="18" charset="0"/>
                </a:rPr>
                <a:t>+ </a:t>
              </a:r>
              <a:r>
                <a:rPr lang="en-US" altLang="en-US" sz="2000" b="0" dirty="0" err="1">
                  <a:latin typeface="Times New Roman" pitchFamily="18" charset="0"/>
                </a:rPr>
                <a:t>setLength</a:t>
              </a:r>
              <a:r>
                <a:rPr lang="en-US" altLang="en-US" sz="2000" b="0" dirty="0">
                  <a:latin typeface="Times New Roman" pitchFamily="18" charset="0"/>
                </a:rPr>
                <a:t>(</a:t>
              </a:r>
              <a:r>
                <a:rPr lang="en-US" altLang="en-US" sz="2000" b="0" dirty="0" err="1">
                  <a:latin typeface="Times New Roman" pitchFamily="18" charset="0"/>
                </a:rPr>
                <a:t>len</a:t>
              </a:r>
              <a:r>
                <a:rPr lang="en-US" altLang="en-US" sz="2000" b="0" dirty="0">
                  <a:latin typeface="Times New Roman" pitchFamily="18" charset="0"/>
                </a:rPr>
                <a:t> : double): void</a:t>
              </a:r>
            </a:p>
            <a:p>
              <a:pPr eaLnBrk="1" hangingPunct="1">
                <a:spcBef>
                  <a:spcPct val="0"/>
                </a:spcBef>
                <a:buFontTx/>
                <a:buNone/>
                <a:defRPr/>
              </a:pPr>
              <a:r>
                <a:rPr lang="en-US" altLang="en-US" sz="2000" b="0" dirty="0">
                  <a:latin typeface="Times New Roman" pitchFamily="18" charset="0"/>
                </a:rPr>
                <a:t>+ </a:t>
              </a:r>
              <a:r>
                <a:rPr lang="en-US" altLang="en-US" sz="2000" b="0" dirty="0" err="1">
                  <a:latin typeface="Times New Roman" pitchFamily="18" charset="0"/>
                </a:rPr>
                <a:t>getWidth</a:t>
              </a:r>
              <a:r>
                <a:rPr lang="en-US" altLang="en-US" sz="2000" b="0" dirty="0">
                  <a:latin typeface="Times New Roman" pitchFamily="18" charset="0"/>
                </a:rPr>
                <a:t>() : double</a:t>
              </a:r>
            </a:p>
            <a:p>
              <a:pPr eaLnBrk="1" hangingPunct="1">
                <a:spcBef>
                  <a:spcPct val="0"/>
                </a:spcBef>
                <a:buFontTx/>
                <a:buNone/>
                <a:defRPr/>
              </a:pPr>
              <a:r>
                <a:rPr lang="en-US" altLang="en-US" sz="2000" b="0" dirty="0">
                  <a:latin typeface="Times New Roman" pitchFamily="18" charset="0"/>
                </a:rPr>
                <a:t>+ </a:t>
              </a:r>
              <a:r>
                <a:rPr lang="en-US" altLang="en-US" sz="2000" b="0" dirty="0" err="1">
                  <a:latin typeface="Times New Roman" pitchFamily="18" charset="0"/>
                </a:rPr>
                <a:t>getLength</a:t>
              </a:r>
              <a:r>
                <a:rPr lang="en-US" altLang="en-US" sz="2000" b="0" dirty="0">
                  <a:latin typeface="Times New Roman" pitchFamily="18" charset="0"/>
                </a:rPr>
                <a:t>() : double</a:t>
              </a:r>
            </a:p>
            <a:p>
              <a:pPr eaLnBrk="1" hangingPunct="1">
                <a:spcBef>
                  <a:spcPct val="0"/>
                </a:spcBef>
                <a:buFontTx/>
                <a:buNone/>
                <a:defRPr/>
              </a:pPr>
              <a:r>
                <a:rPr lang="en-US" altLang="en-US" sz="2000" b="0" dirty="0">
                  <a:latin typeface="Times New Roman" pitchFamily="18" charset="0"/>
                </a:rPr>
                <a:t>+ </a:t>
              </a:r>
              <a:r>
                <a:rPr lang="en-US" altLang="en-US" sz="2000" b="0" dirty="0" err="1">
                  <a:latin typeface="Times New Roman" pitchFamily="18" charset="0"/>
                </a:rPr>
                <a:t>getArea</a:t>
              </a:r>
              <a:r>
                <a:rPr lang="en-US" altLang="en-US" sz="2000" b="0" dirty="0">
                  <a:latin typeface="Times New Roman" pitchFamily="18" charset="0"/>
                </a:rPr>
                <a:t>() : double</a:t>
              </a:r>
            </a:p>
          </p:txBody>
        </p:sp>
      </p:grpSp>
    </p:spTree>
    <p:extLst>
      <p:ext uri="{BB962C8B-B14F-4D97-AF65-F5344CB8AC3E}">
        <p14:creationId xmlns:p14="http://schemas.microsoft.com/office/powerpoint/2010/main" val="17827690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912DB-C64E-4C7B-9EC2-123D88FA56CB}"/>
              </a:ext>
            </a:extLst>
          </p:cNvPr>
          <p:cNvSpPr>
            <a:spLocks noGrp="1"/>
          </p:cNvSpPr>
          <p:nvPr>
            <p:ph type="title"/>
          </p:nvPr>
        </p:nvSpPr>
        <p:spPr/>
        <p:txBody>
          <a:bodyPr/>
          <a:lstStyle/>
          <a:p>
            <a:r>
              <a:rPr lang="en-IN" dirty="0"/>
              <a:t>The Random Class</a:t>
            </a:r>
          </a:p>
        </p:txBody>
      </p:sp>
      <p:sp>
        <p:nvSpPr>
          <p:cNvPr id="3" name="Content Placeholder 2">
            <a:extLst>
              <a:ext uri="{FF2B5EF4-FFF2-40B4-BE49-F238E27FC236}">
                <a16:creationId xmlns:a16="http://schemas.microsoft.com/office/drawing/2014/main" id="{B566E548-1A1F-480E-A976-9410A89A2052}"/>
              </a:ext>
            </a:extLst>
          </p:cNvPr>
          <p:cNvSpPr>
            <a:spLocks noGrp="1"/>
          </p:cNvSpPr>
          <p:nvPr>
            <p:ph sz="quarter" idx="13"/>
          </p:nvPr>
        </p:nvSpPr>
        <p:spPr>
          <a:xfrm>
            <a:off x="457200" y="1556327"/>
            <a:ext cx="8229600" cy="1707135"/>
          </a:xfrm>
        </p:spPr>
        <p:txBody>
          <a:bodyPr/>
          <a:lstStyle/>
          <a:p>
            <a:pPr marL="432" indent="0">
              <a:buNone/>
            </a:pPr>
            <a:r>
              <a:rPr lang="en-IN" dirty="0"/>
              <a:t>You have used </a:t>
            </a:r>
            <a:r>
              <a:rPr lang="en-IN" u="sng" dirty="0"/>
              <a:t>Math.random()</a:t>
            </a:r>
            <a:r>
              <a:rPr lang="en-IN" dirty="0"/>
              <a:t> to obtain a random double value between 0.0 and 1.0 (excluding 1.0). A more useful random number generator is provided in the </a:t>
            </a:r>
            <a:r>
              <a:rPr lang="en-IN" u="sng" dirty="0"/>
              <a:t>java.util.Random</a:t>
            </a:r>
            <a:r>
              <a:rPr lang="en-IN" dirty="0"/>
              <a:t> class.</a:t>
            </a:r>
          </a:p>
        </p:txBody>
      </p:sp>
      <p:pic>
        <p:nvPicPr>
          <p:cNvPr id="8" name="Content Placeholder 7" descr="java dot util dot Random + Random left parenthesis right parenthesis. For long description in Notes pane, press F6.">
            <a:extLst>
              <a:ext uri="{FF2B5EF4-FFF2-40B4-BE49-F238E27FC236}">
                <a16:creationId xmlns:a16="http://schemas.microsoft.com/office/drawing/2014/main" id="{0AF2485B-9512-4F0F-9A39-61814E76BDF4}"/>
              </a:ext>
            </a:extLst>
          </p:cNvPr>
          <p:cNvPicPr>
            <a:picLocks noGrp="1" noChangeAspect="1"/>
          </p:cNvPicPr>
          <p:nvPr>
            <p:ph sz="quarter" idx="14"/>
          </p:nvPr>
        </p:nvPicPr>
        <p:blipFill>
          <a:blip r:embed="rId3"/>
          <a:stretch>
            <a:fillRect/>
          </a:stretch>
        </p:blipFill>
        <p:spPr>
          <a:xfrm>
            <a:off x="666509" y="3419194"/>
            <a:ext cx="7810981" cy="2865629"/>
          </a:xfrm>
          <a:prstGeom prst="rect">
            <a:avLst/>
          </a:prstGeom>
        </p:spPr>
      </p:pic>
    </p:spTree>
    <p:extLst>
      <p:ext uri="{BB962C8B-B14F-4D97-AF65-F5344CB8AC3E}">
        <p14:creationId xmlns:p14="http://schemas.microsoft.com/office/powerpoint/2010/main" val="22743717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91ACD-F703-4368-A8B2-2C352CB30077}"/>
              </a:ext>
            </a:extLst>
          </p:cNvPr>
          <p:cNvSpPr>
            <a:spLocks noGrp="1"/>
          </p:cNvSpPr>
          <p:nvPr>
            <p:ph type="title"/>
          </p:nvPr>
        </p:nvSpPr>
        <p:spPr/>
        <p:txBody>
          <a:bodyPr/>
          <a:lstStyle/>
          <a:p>
            <a:r>
              <a:rPr lang="en-IN" dirty="0"/>
              <a:t>The Random Class Example</a:t>
            </a:r>
          </a:p>
        </p:txBody>
      </p:sp>
      <p:sp>
        <p:nvSpPr>
          <p:cNvPr id="3" name="Content Placeholder 2">
            <a:extLst>
              <a:ext uri="{FF2B5EF4-FFF2-40B4-BE49-F238E27FC236}">
                <a16:creationId xmlns:a16="http://schemas.microsoft.com/office/drawing/2014/main" id="{862E5922-FAB6-4FFE-ADE6-086105CE73CD}"/>
              </a:ext>
            </a:extLst>
          </p:cNvPr>
          <p:cNvSpPr>
            <a:spLocks noGrp="1"/>
          </p:cNvSpPr>
          <p:nvPr>
            <p:ph sz="quarter" idx="13"/>
          </p:nvPr>
        </p:nvSpPr>
        <p:spPr>
          <a:xfrm>
            <a:off x="457199" y="1552574"/>
            <a:ext cx="8324193" cy="1080267"/>
          </a:xfrm>
        </p:spPr>
        <p:txBody>
          <a:bodyPr/>
          <a:lstStyle/>
          <a:p>
            <a:pPr marL="432" indent="0">
              <a:buNone/>
            </a:pPr>
            <a:r>
              <a:rPr lang="en-IN" sz="2000" dirty="0"/>
              <a:t>If two </a:t>
            </a:r>
            <a:r>
              <a:rPr lang="en-IN" sz="2000" u="sng" dirty="0"/>
              <a:t>Random</a:t>
            </a:r>
            <a:r>
              <a:rPr lang="en-IN" sz="2000" dirty="0"/>
              <a:t> objects have the same seed, they will generate identical sequences of numbers. For example, the following code creates two </a:t>
            </a:r>
            <a:r>
              <a:rPr lang="en-IN" sz="2000" u="sng" dirty="0"/>
              <a:t>Random</a:t>
            </a:r>
            <a:r>
              <a:rPr lang="en-IN" sz="2000" dirty="0"/>
              <a:t> objects with the same seed 3.</a:t>
            </a:r>
          </a:p>
        </p:txBody>
      </p:sp>
      <p:sp>
        <p:nvSpPr>
          <p:cNvPr id="4" name="Content Placeholder 3">
            <a:extLst>
              <a:ext uri="{FF2B5EF4-FFF2-40B4-BE49-F238E27FC236}">
                <a16:creationId xmlns:a16="http://schemas.microsoft.com/office/drawing/2014/main" id="{1AE1591C-12F5-4A7C-B61D-3228CC9F92B8}"/>
              </a:ext>
            </a:extLst>
          </p:cNvPr>
          <p:cNvSpPr>
            <a:spLocks noGrp="1"/>
          </p:cNvSpPr>
          <p:nvPr>
            <p:ph sz="quarter" idx="14"/>
          </p:nvPr>
        </p:nvSpPr>
        <p:spPr>
          <a:xfrm>
            <a:off x="457199" y="2694403"/>
            <a:ext cx="8229602" cy="2588798"/>
          </a:xfrm>
        </p:spPr>
        <p:txBody>
          <a:bodyPr/>
          <a:lstStyle/>
          <a:p>
            <a:pPr marL="432" indent="0">
              <a:spcBef>
                <a:spcPts val="0"/>
              </a:spcBef>
              <a:buNone/>
            </a:pPr>
            <a:r>
              <a:rPr lang="en-IN" sz="2000" b="1" dirty="0">
                <a:latin typeface="Courier New" panose="02070309020205020404" pitchFamily="49" charset="0"/>
                <a:cs typeface="Courier New" panose="02070309020205020404" pitchFamily="49" charset="0"/>
              </a:rPr>
              <a:t>Random random1 = new Random(3);</a:t>
            </a:r>
          </a:p>
          <a:p>
            <a:pPr marL="432" indent="0">
              <a:spcBef>
                <a:spcPts val="0"/>
              </a:spcBef>
              <a:buNone/>
            </a:pPr>
            <a:r>
              <a:rPr lang="en-IN" sz="2000" b="1" dirty="0">
                <a:latin typeface="Courier New" panose="02070309020205020404" pitchFamily="49" charset="0"/>
                <a:cs typeface="Courier New" panose="02070309020205020404" pitchFamily="49" charset="0"/>
              </a:rPr>
              <a:t>System.out.print("From random1: ");</a:t>
            </a:r>
          </a:p>
          <a:p>
            <a:pPr marL="432" indent="0">
              <a:spcBef>
                <a:spcPts val="0"/>
              </a:spcBef>
              <a:buNone/>
            </a:pPr>
            <a:r>
              <a:rPr lang="en-IN" sz="2000" b="1" dirty="0">
                <a:latin typeface="Courier New" panose="02070309020205020404" pitchFamily="49" charset="0"/>
                <a:cs typeface="Courier New" panose="02070309020205020404" pitchFamily="49" charset="0"/>
              </a:rPr>
              <a:t>for (int i = 0; i &lt; 10; i++)</a:t>
            </a:r>
          </a:p>
          <a:p>
            <a:pPr marL="180000" indent="0">
              <a:spcBef>
                <a:spcPts val="0"/>
              </a:spcBef>
              <a:buNone/>
            </a:pPr>
            <a:r>
              <a:rPr lang="en-IN" sz="2000" b="1" dirty="0">
                <a:latin typeface="Courier New" panose="02070309020205020404" pitchFamily="49" charset="0"/>
                <a:cs typeface="Courier New" panose="02070309020205020404" pitchFamily="49" charset="0"/>
              </a:rPr>
              <a:t>System.out.print(random1.nextInt(1000) + " ");</a:t>
            </a:r>
          </a:p>
          <a:p>
            <a:pPr marL="432" indent="0">
              <a:spcBef>
                <a:spcPts val="0"/>
              </a:spcBef>
              <a:buNone/>
            </a:pPr>
            <a:r>
              <a:rPr lang="en-IN" sz="2000" b="1" dirty="0">
                <a:latin typeface="Courier New" panose="02070309020205020404" pitchFamily="49" charset="0"/>
                <a:cs typeface="Courier New" panose="02070309020205020404" pitchFamily="49" charset="0"/>
              </a:rPr>
              <a:t>Random random2 = new Random(3);</a:t>
            </a:r>
          </a:p>
          <a:p>
            <a:pPr marL="432" indent="0">
              <a:spcBef>
                <a:spcPts val="0"/>
              </a:spcBef>
              <a:buNone/>
            </a:pPr>
            <a:r>
              <a:rPr lang="en-IN" sz="2000" b="1" dirty="0">
                <a:latin typeface="Courier New" panose="02070309020205020404" pitchFamily="49" charset="0"/>
                <a:cs typeface="Courier New" panose="02070309020205020404" pitchFamily="49" charset="0"/>
              </a:rPr>
              <a:t>System.out.print("\nFrom random2: ");</a:t>
            </a:r>
          </a:p>
          <a:p>
            <a:pPr marL="432" indent="0">
              <a:spcBef>
                <a:spcPts val="0"/>
              </a:spcBef>
              <a:buNone/>
            </a:pPr>
            <a:r>
              <a:rPr lang="en-IN" sz="2000" b="1" dirty="0">
                <a:latin typeface="Courier New" panose="02070309020205020404" pitchFamily="49" charset="0"/>
                <a:cs typeface="Courier New" panose="02070309020205020404" pitchFamily="49" charset="0"/>
              </a:rPr>
              <a:t>for (int i = 0; i &lt; 10; i++)</a:t>
            </a:r>
          </a:p>
          <a:p>
            <a:pPr marL="180000" indent="0">
              <a:spcBef>
                <a:spcPts val="0"/>
              </a:spcBef>
              <a:buNone/>
            </a:pPr>
            <a:r>
              <a:rPr lang="en-IN" sz="2000" b="1" dirty="0">
                <a:latin typeface="Courier New" panose="02070309020205020404" pitchFamily="49" charset="0"/>
                <a:cs typeface="Courier New" panose="02070309020205020404" pitchFamily="49" charset="0"/>
              </a:rPr>
              <a:t>System.out.print(random2.nextInt(1000) + " ");</a:t>
            </a:r>
          </a:p>
        </p:txBody>
      </p:sp>
      <p:sp>
        <p:nvSpPr>
          <p:cNvPr id="5" name="Content Placeholder 4">
            <a:extLst>
              <a:ext uri="{FF2B5EF4-FFF2-40B4-BE49-F238E27FC236}">
                <a16:creationId xmlns:a16="http://schemas.microsoft.com/office/drawing/2014/main" id="{CC656B60-A069-4D99-8AED-4823412FEFF1}"/>
              </a:ext>
            </a:extLst>
          </p:cNvPr>
          <p:cNvSpPr>
            <a:spLocks noGrp="1"/>
          </p:cNvSpPr>
          <p:nvPr>
            <p:ph sz="quarter" idx="15"/>
          </p:nvPr>
        </p:nvSpPr>
        <p:spPr>
          <a:xfrm>
            <a:off x="457200" y="5364157"/>
            <a:ext cx="8229600" cy="961570"/>
          </a:xfrm>
        </p:spPr>
        <p:txBody>
          <a:bodyPr/>
          <a:lstStyle/>
          <a:p>
            <a:pPr marL="432" indent="0">
              <a:buNone/>
            </a:pPr>
            <a:r>
              <a:rPr lang="en-IN" sz="2000" dirty="0"/>
              <a:t>From random1: 734 660 210 581 128 202 549 564 459 961</a:t>
            </a:r>
          </a:p>
          <a:p>
            <a:pPr marL="432" indent="0">
              <a:buNone/>
            </a:pPr>
            <a:r>
              <a:rPr lang="en-IN" sz="2000" dirty="0"/>
              <a:t>From random2: 734 660 210 581 128 202 549 564 459 961</a:t>
            </a:r>
          </a:p>
        </p:txBody>
      </p:sp>
    </p:spTree>
    <p:extLst>
      <p:ext uri="{BB962C8B-B14F-4D97-AF65-F5344CB8AC3E}">
        <p14:creationId xmlns:p14="http://schemas.microsoft.com/office/powerpoint/2010/main" val="10565841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5AEA-D4EA-4FD7-804D-7523A106D407}"/>
              </a:ext>
            </a:extLst>
          </p:cNvPr>
          <p:cNvSpPr>
            <a:spLocks noGrp="1"/>
          </p:cNvSpPr>
          <p:nvPr>
            <p:ph type="title"/>
          </p:nvPr>
        </p:nvSpPr>
        <p:spPr/>
        <p:txBody>
          <a:bodyPr/>
          <a:lstStyle/>
          <a:p>
            <a:r>
              <a:rPr lang="en-IN" dirty="0"/>
              <a:t>Instance Variables, and Methods</a:t>
            </a:r>
          </a:p>
        </p:txBody>
      </p:sp>
      <p:sp>
        <p:nvSpPr>
          <p:cNvPr id="3" name="Content Placeholder 2">
            <a:extLst>
              <a:ext uri="{FF2B5EF4-FFF2-40B4-BE49-F238E27FC236}">
                <a16:creationId xmlns:a16="http://schemas.microsoft.com/office/drawing/2014/main" id="{BB4614AD-22AC-4A98-B93F-7BF6C02178D1}"/>
              </a:ext>
            </a:extLst>
          </p:cNvPr>
          <p:cNvSpPr>
            <a:spLocks noGrp="1"/>
          </p:cNvSpPr>
          <p:nvPr>
            <p:ph sz="quarter" idx="13"/>
          </p:nvPr>
        </p:nvSpPr>
        <p:spPr/>
        <p:txBody>
          <a:bodyPr>
            <a:normAutofit lnSpcReduction="10000"/>
          </a:bodyPr>
          <a:lstStyle/>
          <a:p>
            <a:r>
              <a:rPr lang="en-IN" dirty="0"/>
              <a:t>Instance variables belong to a specific instance.</a:t>
            </a:r>
          </a:p>
          <a:p>
            <a:r>
              <a:rPr lang="en-IN" dirty="0"/>
              <a:t>Instance methods are invoked by an instance of the class.</a:t>
            </a:r>
          </a:p>
          <a:p>
            <a:r>
              <a:rPr lang="en-IN" dirty="0"/>
              <a:t>Static variables are shared by all the instances of the class.</a:t>
            </a:r>
          </a:p>
          <a:p>
            <a:r>
              <a:rPr lang="en-IN" dirty="0"/>
              <a:t>Static methods are not tied to a specific object.</a:t>
            </a:r>
          </a:p>
          <a:p>
            <a:r>
              <a:rPr lang="en-IN" dirty="0"/>
              <a:t>Static constants are final variables shared by all the instances of the class.</a:t>
            </a:r>
          </a:p>
          <a:p>
            <a:r>
              <a:rPr lang="en-IN" dirty="0"/>
              <a:t>To declare static variables, constants, and methods, use the static modifier.</a:t>
            </a:r>
          </a:p>
          <a:p>
            <a:pPr marL="432" indent="0">
              <a:buNone/>
            </a:pPr>
            <a:endParaRPr lang="en-IN" dirty="0"/>
          </a:p>
          <a:p>
            <a:pPr marL="432" indent="0">
              <a:buNone/>
            </a:pPr>
            <a:endParaRPr lang="en-IN" dirty="0"/>
          </a:p>
        </p:txBody>
      </p:sp>
    </p:spTree>
    <p:extLst>
      <p:ext uri="{BB962C8B-B14F-4D97-AF65-F5344CB8AC3E}">
        <p14:creationId xmlns:p14="http://schemas.microsoft.com/office/powerpoint/2010/main" val="9707097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3E22C-119C-4539-ACE4-F8491C4C2F2A}"/>
              </a:ext>
            </a:extLst>
          </p:cNvPr>
          <p:cNvSpPr>
            <a:spLocks noGrp="1"/>
          </p:cNvSpPr>
          <p:nvPr>
            <p:ph type="title"/>
          </p:nvPr>
        </p:nvSpPr>
        <p:spPr>
          <a:xfrm>
            <a:off x="457200" y="215371"/>
            <a:ext cx="7924800" cy="1097279"/>
          </a:xfrm>
        </p:spPr>
        <p:txBody>
          <a:bodyPr/>
          <a:lstStyle/>
          <a:p>
            <a:r>
              <a:rPr lang="en-IN" sz="3200" dirty="0"/>
              <a:t>Static Variables, Constants, and Methods</a:t>
            </a:r>
            <a:endParaRPr lang="en-IN" b="0" dirty="0"/>
          </a:p>
        </p:txBody>
      </p:sp>
      <p:pic>
        <p:nvPicPr>
          <p:cNvPr id="4" name="Content Placeholder 3" descr="A left side text box shows the Point 2D Class. For long description in Notes pane, press F6.">
            <a:extLst>
              <a:ext uri="{FF2B5EF4-FFF2-40B4-BE49-F238E27FC236}">
                <a16:creationId xmlns:a16="http://schemas.microsoft.com/office/drawing/2014/main" id="{43CA2E7B-48A8-4F09-A422-815B28051BF8}"/>
              </a:ext>
            </a:extLst>
          </p:cNvPr>
          <p:cNvPicPr>
            <a:picLocks noGrp="1" noChangeAspect="1"/>
          </p:cNvPicPr>
          <p:nvPr>
            <p:ph sz="quarter" idx="13"/>
          </p:nvPr>
        </p:nvPicPr>
        <p:blipFill>
          <a:blip r:embed="rId3"/>
          <a:stretch>
            <a:fillRect/>
          </a:stretch>
        </p:blipFill>
        <p:spPr>
          <a:xfrm>
            <a:off x="457200" y="1879605"/>
            <a:ext cx="8232775" cy="2398481"/>
          </a:xfrm>
          <a:prstGeom prst="rect">
            <a:avLst/>
          </a:prstGeom>
        </p:spPr>
      </p:pic>
    </p:spTree>
    <p:extLst>
      <p:ext uri="{BB962C8B-B14F-4D97-AF65-F5344CB8AC3E}">
        <p14:creationId xmlns:p14="http://schemas.microsoft.com/office/powerpoint/2010/main" val="12982463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EF2EA-1996-4CBD-9635-567278EB3F95}"/>
              </a:ext>
            </a:extLst>
          </p:cNvPr>
          <p:cNvSpPr>
            <a:spLocks noGrp="1"/>
          </p:cNvSpPr>
          <p:nvPr>
            <p:ph type="title"/>
          </p:nvPr>
        </p:nvSpPr>
        <p:spPr/>
        <p:txBody>
          <a:bodyPr/>
          <a:lstStyle/>
          <a:p>
            <a:r>
              <a:rPr lang="en-IN" sz="3200" dirty="0"/>
              <a:t>Example of Using Instance and Class Variables and Method</a:t>
            </a:r>
          </a:p>
        </p:txBody>
      </p:sp>
      <p:sp>
        <p:nvSpPr>
          <p:cNvPr id="3" name="Content Placeholder 2">
            <a:extLst>
              <a:ext uri="{FF2B5EF4-FFF2-40B4-BE49-F238E27FC236}">
                <a16:creationId xmlns:a16="http://schemas.microsoft.com/office/drawing/2014/main" id="{FABD46F8-360E-4830-9756-71ADFE55D6F0}"/>
              </a:ext>
            </a:extLst>
          </p:cNvPr>
          <p:cNvSpPr>
            <a:spLocks noGrp="1"/>
          </p:cNvSpPr>
          <p:nvPr>
            <p:ph sz="quarter" idx="13"/>
          </p:nvPr>
        </p:nvSpPr>
        <p:spPr>
          <a:xfrm>
            <a:off x="457200" y="1552575"/>
            <a:ext cx="8229600" cy="1695122"/>
          </a:xfrm>
        </p:spPr>
        <p:txBody>
          <a:bodyPr/>
          <a:lstStyle/>
          <a:p>
            <a:pPr marL="432" indent="0">
              <a:buNone/>
            </a:pPr>
            <a:r>
              <a:rPr lang="en-IN" dirty="0"/>
              <a:t>Objective: Demonstrate the roles of instance and class variables and their uses. This example adds a class variable numberOfObjects to track the number of Circle objects created.</a:t>
            </a:r>
          </a:p>
        </p:txBody>
      </p:sp>
      <p:sp>
        <p:nvSpPr>
          <p:cNvPr id="10" name="Text Placeholder 9">
            <a:extLst>
              <a:ext uri="{FF2B5EF4-FFF2-40B4-BE49-F238E27FC236}">
                <a16:creationId xmlns:a16="http://schemas.microsoft.com/office/drawing/2014/main" id="{37DACE01-4114-467B-8380-F66353096363}"/>
              </a:ext>
            </a:extLst>
          </p:cNvPr>
          <p:cNvSpPr>
            <a:spLocks noGrp="1"/>
          </p:cNvSpPr>
          <p:nvPr>
            <p:ph type="body" sz="quarter" idx="20"/>
          </p:nvPr>
        </p:nvSpPr>
        <p:spPr>
          <a:xfrm>
            <a:off x="4572000" y="5083284"/>
            <a:ext cx="4225159" cy="497709"/>
          </a:xfrm>
        </p:spPr>
        <p:txBody>
          <a:bodyPr/>
          <a:lstStyle/>
          <a:p>
            <a:pPr marL="432" indent="0" algn="ctr">
              <a:buNone/>
            </a:pPr>
            <a:r>
              <a:rPr lang="en-IN" dirty="0">
                <a:hlinkClick r:id="rId3" action="ppaction://hlinkfile" tooltip="https://liveexample.pearsoncmg.com/html/CircleWithStaticMembers.html"/>
              </a:rPr>
              <a:t>CircleWithStaticMembers</a:t>
            </a:r>
          </a:p>
        </p:txBody>
      </p:sp>
      <p:sp>
        <p:nvSpPr>
          <p:cNvPr id="11" name="Text Placeholder 10">
            <a:extLst>
              <a:ext uri="{FF2B5EF4-FFF2-40B4-BE49-F238E27FC236}">
                <a16:creationId xmlns:a16="http://schemas.microsoft.com/office/drawing/2014/main" id="{1CF810BE-FB44-443C-85FB-DEB04E606C74}"/>
              </a:ext>
            </a:extLst>
          </p:cNvPr>
          <p:cNvSpPr>
            <a:spLocks noGrp="1"/>
          </p:cNvSpPr>
          <p:nvPr>
            <p:ph type="body" sz="quarter" idx="21"/>
          </p:nvPr>
        </p:nvSpPr>
        <p:spPr>
          <a:xfrm>
            <a:off x="4572000" y="5719761"/>
            <a:ext cx="4225159" cy="497709"/>
          </a:xfrm>
        </p:spPr>
        <p:txBody>
          <a:bodyPr/>
          <a:lstStyle/>
          <a:p>
            <a:pPr marL="432" indent="0" algn="ctr">
              <a:buNone/>
            </a:pPr>
            <a:r>
              <a:rPr lang="en-IN" dirty="0">
                <a:hlinkClick r:id="rId4" action="ppaction://hlinkfile" tooltip="https://liveexample.pearsoncmg.com/html/TestCircleWithStaticMembers.html"/>
              </a:rPr>
              <a:t>TestCircleWithStaticMembers</a:t>
            </a:r>
          </a:p>
        </p:txBody>
      </p:sp>
    </p:spTree>
    <p:extLst>
      <p:ext uri="{BB962C8B-B14F-4D97-AF65-F5344CB8AC3E}">
        <p14:creationId xmlns:p14="http://schemas.microsoft.com/office/powerpoint/2010/main" val="17749264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A3902-0666-4A0D-ABA4-6C3785731910}"/>
              </a:ext>
            </a:extLst>
          </p:cNvPr>
          <p:cNvSpPr>
            <a:spLocks noGrp="1"/>
          </p:cNvSpPr>
          <p:nvPr>
            <p:ph type="title"/>
          </p:nvPr>
        </p:nvSpPr>
        <p:spPr/>
        <p:txBody>
          <a:bodyPr/>
          <a:lstStyle/>
          <a:p>
            <a:r>
              <a:rPr lang="en-US" sz="3000" dirty="0"/>
              <a:t>Visibility Modifiers and Accessor/Mutator Methods </a:t>
            </a:r>
            <a:r>
              <a:rPr lang="en-US" sz="2000" b="0" dirty="0"/>
              <a:t>(1 of 3)</a:t>
            </a:r>
            <a:endParaRPr lang="en-IN" sz="2000" dirty="0"/>
          </a:p>
        </p:txBody>
      </p:sp>
      <p:sp>
        <p:nvSpPr>
          <p:cNvPr id="3" name="Content Placeholder 2">
            <a:extLst>
              <a:ext uri="{FF2B5EF4-FFF2-40B4-BE49-F238E27FC236}">
                <a16:creationId xmlns:a16="http://schemas.microsoft.com/office/drawing/2014/main" id="{DDD50646-FE20-4162-9875-BE1A3DB07B89}"/>
              </a:ext>
            </a:extLst>
          </p:cNvPr>
          <p:cNvSpPr>
            <a:spLocks noGrp="1"/>
          </p:cNvSpPr>
          <p:nvPr>
            <p:ph sz="quarter" idx="13"/>
          </p:nvPr>
        </p:nvSpPr>
        <p:spPr>
          <a:xfrm>
            <a:off x="457200" y="1552575"/>
            <a:ext cx="8229600" cy="1379311"/>
          </a:xfrm>
        </p:spPr>
        <p:txBody>
          <a:bodyPr/>
          <a:lstStyle/>
          <a:p>
            <a:pPr marL="432" indent="0">
              <a:spcBef>
                <a:spcPts val="1000"/>
              </a:spcBef>
              <a:buNone/>
            </a:pPr>
            <a:r>
              <a:rPr lang="en-IN" dirty="0"/>
              <a:t>By default, the class, variable, or method can be accessed by any class in the same package.</a:t>
            </a:r>
          </a:p>
          <a:p>
            <a:pPr>
              <a:spcBef>
                <a:spcPts val="1000"/>
              </a:spcBef>
            </a:pPr>
            <a:r>
              <a:rPr lang="en-IN" dirty="0">
                <a:latin typeface="Courier New" panose="02070309020205020404" pitchFamily="49" charset="0"/>
                <a:cs typeface="Courier New" panose="02070309020205020404" pitchFamily="49" charset="0"/>
              </a:rPr>
              <a:t>public</a:t>
            </a:r>
          </a:p>
        </p:txBody>
      </p:sp>
      <p:sp>
        <p:nvSpPr>
          <p:cNvPr id="5" name="Content Placeholder 4">
            <a:extLst>
              <a:ext uri="{FF2B5EF4-FFF2-40B4-BE49-F238E27FC236}">
                <a16:creationId xmlns:a16="http://schemas.microsoft.com/office/drawing/2014/main" id="{D333190C-AEA4-4607-B758-274B1BF6DCCE}"/>
              </a:ext>
            </a:extLst>
          </p:cNvPr>
          <p:cNvSpPr>
            <a:spLocks noGrp="1"/>
          </p:cNvSpPr>
          <p:nvPr>
            <p:ph sz="quarter" idx="14"/>
          </p:nvPr>
        </p:nvSpPr>
        <p:spPr>
          <a:xfrm>
            <a:off x="457200" y="3046014"/>
            <a:ext cx="8229600" cy="1379311"/>
          </a:xfrm>
        </p:spPr>
        <p:txBody>
          <a:bodyPr/>
          <a:lstStyle/>
          <a:p>
            <a:pPr marL="255600" indent="0">
              <a:spcBef>
                <a:spcPts val="1000"/>
              </a:spcBef>
              <a:buNone/>
            </a:pPr>
            <a:r>
              <a:rPr lang="en-IN" dirty="0"/>
              <a:t>The class, data, or method is visible to any class in any package.</a:t>
            </a:r>
          </a:p>
          <a:p>
            <a:pPr>
              <a:spcBef>
                <a:spcPts val="1000"/>
              </a:spcBef>
            </a:pPr>
            <a:r>
              <a:rPr lang="en-IN" dirty="0">
                <a:latin typeface="Courier New" panose="02070309020205020404" pitchFamily="49" charset="0"/>
                <a:cs typeface="Courier New" panose="02070309020205020404" pitchFamily="49" charset="0"/>
              </a:rPr>
              <a:t>private</a:t>
            </a:r>
          </a:p>
        </p:txBody>
      </p:sp>
      <p:sp>
        <p:nvSpPr>
          <p:cNvPr id="6" name="Content Placeholder 5">
            <a:extLst>
              <a:ext uri="{FF2B5EF4-FFF2-40B4-BE49-F238E27FC236}">
                <a16:creationId xmlns:a16="http://schemas.microsoft.com/office/drawing/2014/main" id="{EE5EB4F3-8FDA-4E39-9B41-3CD10D32909F}"/>
              </a:ext>
            </a:extLst>
          </p:cNvPr>
          <p:cNvSpPr>
            <a:spLocks noGrp="1"/>
          </p:cNvSpPr>
          <p:nvPr>
            <p:ph sz="quarter" idx="15"/>
          </p:nvPr>
        </p:nvSpPr>
        <p:spPr>
          <a:xfrm>
            <a:off x="457200" y="4543079"/>
            <a:ext cx="8229600" cy="1756122"/>
          </a:xfrm>
        </p:spPr>
        <p:txBody>
          <a:bodyPr/>
          <a:lstStyle/>
          <a:p>
            <a:pPr marL="255600" indent="0">
              <a:spcBef>
                <a:spcPts val="1000"/>
              </a:spcBef>
              <a:buNone/>
            </a:pPr>
            <a:r>
              <a:rPr lang="en-IN" dirty="0"/>
              <a:t>The data or methods can be accessed only by the declaring class.</a:t>
            </a:r>
          </a:p>
          <a:p>
            <a:pPr marL="432" indent="0">
              <a:spcBef>
                <a:spcPts val="1000"/>
              </a:spcBef>
              <a:buNone/>
            </a:pPr>
            <a:r>
              <a:rPr lang="en-IN" dirty="0"/>
              <a:t>The get and set methods are used to read and modify private properties.</a:t>
            </a:r>
          </a:p>
        </p:txBody>
      </p:sp>
    </p:spTree>
    <p:extLst>
      <p:ext uri="{BB962C8B-B14F-4D97-AF65-F5344CB8AC3E}">
        <p14:creationId xmlns:p14="http://schemas.microsoft.com/office/powerpoint/2010/main" val="179986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050C3-B17C-43DF-A531-99CE961FC888}"/>
              </a:ext>
            </a:extLst>
          </p:cNvPr>
          <p:cNvSpPr>
            <a:spLocks noGrp="1"/>
          </p:cNvSpPr>
          <p:nvPr>
            <p:ph type="title"/>
          </p:nvPr>
        </p:nvSpPr>
        <p:spPr/>
        <p:txBody>
          <a:bodyPr/>
          <a:lstStyle/>
          <a:p>
            <a:r>
              <a:rPr lang="en-US" sz="3000" dirty="0"/>
              <a:t>Visibility Modifiers and Accessor/Mutator Methods </a:t>
            </a:r>
            <a:r>
              <a:rPr lang="en-US" sz="2000" b="0" dirty="0"/>
              <a:t>(2 of 3)</a:t>
            </a:r>
            <a:endParaRPr lang="en-IN" sz="2000" b="0" dirty="0"/>
          </a:p>
        </p:txBody>
      </p:sp>
      <p:pic>
        <p:nvPicPr>
          <p:cNvPr id="5" name="Content Placeholder 4" descr="A left side text box shows the private modifier restricts access to within a class. For long description in Notes pane, press F6.">
            <a:extLst>
              <a:ext uri="{FF2B5EF4-FFF2-40B4-BE49-F238E27FC236}">
                <a16:creationId xmlns:a16="http://schemas.microsoft.com/office/drawing/2014/main" id="{2ECD9D60-C02E-4AB9-88F1-B4B359BFF841}"/>
              </a:ext>
            </a:extLst>
          </p:cNvPr>
          <p:cNvPicPr>
            <a:picLocks noGrp="1" noChangeAspect="1"/>
          </p:cNvPicPr>
          <p:nvPr>
            <p:ph sz="quarter" idx="13"/>
          </p:nvPr>
        </p:nvPicPr>
        <p:blipFill>
          <a:blip r:embed="rId3"/>
          <a:stretch>
            <a:fillRect/>
          </a:stretch>
        </p:blipFill>
        <p:spPr>
          <a:xfrm>
            <a:off x="600224" y="1686561"/>
            <a:ext cx="7943552" cy="2768045"/>
          </a:xfrm>
          <a:prstGeom prst="rect">
            <a:avLst/>
          </a:prstGeom>
        </p:spPr>
      </p:pic>
      <p:sp>
        <p:nvSpPr>
          <p:cNvPr id="4" name="Content Placeholder 3">
            <a:extLst>
              <a:ext uri="{FF2B5EF4-FFF2-40B4-BE49-F238E27FC236}">
                <a16:creationId xmlns:a16="http://schemas.microsoft.com/office/drawing/2014/main" id="{8DE1771B-F8FE-4A4A-BE56-EB918FFD23E8}"/>
              </a:ext>
            </a:extLst>
          </p:cNvPr>
          <p:cNvSpPr>
            <a:spLocks noGrp="1"/>
          </p:cNvSpPr>
          <p:nvPr>
            <p:ph sz="quarter" idx="14"/>
          </p:nvPr>
        </p:nvSpPr>
        <p:spPr>
          <a:xfrm>
            <a:off x="457200" y="4727668"/>
            <a:ext cx="8229600" cy="1284233"/>
          </a:xfrm>
        </p:spPr>
        <p:txBody>
          <a:bodyPr/>
          <a:lstStyle/>
          <a:p>
            <a:pPr marL="432" indent="0">
              <a:buNone/>
            </a:pPr>
            <a:r>
              <a:rPr lang="en-IN" dirty="0"/>
              <a:t>The private modifier restricts access to within a class, the default modifier restricts access to within a package, and the public modifier enables unrestricted access.</a:t>
            </a:r>
          </a:p>
        </p:txBody>
      </p:sp>
    </p:spTree>
    <p:extLst>
      <p:ext uri="{BB962C8B-B14F-4D97-AF65-F5344CB8AC3E}">
        <p14:creationId xmlns:p14="http://schemas.microsoft.com/office/powerpoint/2010/main" val="2939875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Objectives </a:t>
            </a:r>
            <a:r>
              <a:rPr lang="en-IN" sz="2000" b="0" dirty="0"/>
              <a:t>(2 of 2)</a:t>
            </a:r>
            <a:endParaRPr lang="en-IN" b="0" dirty="0"/>
          </a:p>
        </p:txBody>
      </p:sp>
      <p:sp>
        <p:nvSpPr>
          <p:cNvPr id="3" name="Content Placeholder 2"/>
          <p:cNvSpPr>
            <a:spLocks noGrp="1"/>
          </p:cNvSpPr>
          <p:nvPr>
            <p:ph sz="quarter" idx="13"/>
          </p:nvPr>
        </p:nvSpPr>
        <p:spPr>
          <a:xfrm>
            <a:off x="457200" y="1554920"/>
            <a:ext cx="8232775" cy="4751287"/>
          </a:xfrm>
        </p:spPr>
        <p:txBody>
          <a:bodyPr/>
          <a:lstStyle/>
          <a:p>
            <a:pPr marL="432" indent="0">
              <a:buNone/>
            </a:pPr>
            <a:r>
              <a:rPr lang="en-IN" sz="1800" b="1" dirty="0">
                <a:solidFill>
                  <a:srgbClr val="007FA3"/>
                </a:solidFill>
              </a:rPr>
              <a:t>9.9</a:t>
            </a:r>
            <a:r>
              <a:rPr lang="en-IN" sz="1800" dirty="0"/>
              <a:t> To use the Java library classes </a:t>
            </a:r>
            <a:r>
              <a:rPr lang="en-IN" sz="1800" b="1" dirty="0"/>
              <a:t>Date</a:t>
            </a:r>
            <a:r>
              <a:rPr lang="en-IN" sz="1800" dirty="0"/>
              <a:t>, </a:t>
            </a:r>
            <a:r>
              <a:rPr lang="en-IN" sz="1800" b="1" dirty="0"/>
              <a:t>Random</a:t>
            </a:r>
            <a:r>
              <a:rPr lang="en-IN" sz="1800" dirty="0"/>
              <a:t>, and </a:t>
            </a:r>
            <a:r>
              <a:rPr lang="en-IN" sz="1800" b="1" dirty="0"/>
              <a:t>Point2D</a:t>
            </a:r>
            <a:r>
              <a:rPr lang="en-IN" sz="1800" dirty="0"/>
              <a:t> (§9.6).</a:t>
            </a:r>
          </a:p>
          <a:p>
            <a:pPr marL="432" indent="0">
              <a:buNone/>
            </a:pPr>
            <a:r>
              <a:rPr lang="en-IN" sz="1800" b="1" dirty="0">
                <a:solidFill>
                  <a:srgbClr val="007FA3"/>
                </a:solidFill>
              </a:rPr>
              <a:t>9.10</a:t>
            </a:r>
            <a:r>
              <a:rPr lang="en-IN" sz="1800" dirty="0"/>
              <a:t> To distinguish between instance and static variables and methods (§9.7).</a:t>
            </a:r>
          </a:p>
          <a:p>
            <a:pPr marL="432" indent="0">
              <a:buNone/>
            </a:pPr>
            <a:r>
              <a:rPr lang="en-IN" sz="1800" b="1" dirty="0">
                <a:solidFill>
                  <a:srgbClr val="007FA3"/>
                </a:solidFill>
              </a:rPr>
              <a:t>9.11</a:t>
            </a:r>
            <a:r>
              <a:rPr lang="en-IN" sz="1800" dirty="0"/>
              <a:t> To define private data fields with appropriate </a:t>
            </a:r>
            <a:r>
              <a:rPr lang="en-IN" sz="1800" b="1" dirty="0"/>
              <a:t>get</a:t>
            </a:r>
            <a:r>
              <a:rPr lang="en-IN" sz="1800" dirty="0"/>
              <a:t> and </a:t>
            </a:r>
            <a:r>
              <a:rPr lang="en-IN" sz="1800" b="1" dirty="0"/>
              <a:t>set</a:t>
            </a:r>
            <a:r>
              <a:rPr lang="en-IN" sz="1800" dirty="0"/>
              <a:t> methods (§9.8).</a:t>
            </a:r>
          </a:p>
          <a:p>
            <a:pPr marL="432" indent="0">
              <a:buNone/>
            </a:pPr>
            <a:r>
              <a:rPr lang="en-IN" sz="1800" b="1" dirty="0">
                <a:solidFill>
                  <a:srgbClr val="007FA3"/>
                </a:solidFill>
              </a:rPr>
              <a:t>9.12</a:t>
            </a:r>
            <a:r>
              <a:rPr lang="en-IN" sz="1800" dirty="0"/>
              <a:t> To encapsulate data fields to make classes easy to maintain (§9.9).</a:t>
            </a:r>
          </a:p>
          <a:p>
            <a:pPr marL="432" indent="0">
              <a:buNone/>
            </a:pPr>
            <a:r>
              <a:rPr lang="en-IN" sz="1800" b="1" dirty="0">
                <a:solidFill>
                  <a:srgbClr val="007FA3"/>
                </a:solidFill>
              </a:rPr>
              <a:t>9.13</a:t>
            </a:r>
            <a:r>
              <a:rPr lang="en-IN" sz="1800" dirty="0"/>
              <a:t> To develop methods with object arguments and differentiate between primitive-type arguments and object-type arguments (§9.10).</a:t>
            </a:r>
          </a:p>
          <a:p>
            <a:pPr marL="432" indent="0">
              <a:buNone/>
            </a:pPr>
            <a:r>
              <a:rPr lang="en-IN" sz="1800" b="1" dirty="0">
                <a:solidFill>
                  <a:srgbClr val="007FA3"/>
                </a:solidFill>
              </a:rPr>
              <a:t>9.14</a:t>
            </a:r>
            <a:r>
              <a:rPr lang="en-IN" sz="1800" dirty="0"/>
              <a:t> To store and process objects in arrays (§9.11).</a:t>
            </a:r>
          </a:p>
          <a:p>
            <a:pPr marL="432" indent="0">
              <a:buNone/>
            </a:pPr>
            <a:r>
              <a:rPr lang="en-IN" sz="1800" b="1" dirty="0">
                <a:solidFill>
                  <a:srgbClr val="007FA3"/>
                </a:solidFill>
              </a:rPr>
              <a:t>9.15</a:t>
            </a:r>
            <a:r>
              <a:rPr lang="en-IN" sz="1800" dirty="0"/>
              <a:t> To create immutable objects from immutable classes to protect the contents of objects (§9.12).</a:t>
            </a:r>
          </a:p>
          <a:p>
            <a:pPr marL="432" indent="0">
              <a:buNone/>
            </a:pPr>
            <a:r>
              <a:rPr lang="en-IN" sz="1800" b="1" dirty="0">
                <a:solidFill>
                  <a:srgbClr val="007FA3"/>
                </a:solidFill>
              </a:rPr>
              <a:t>9.16</a:t>
            </a:r>
            <a:r>
              <a:rPr lang="en-IN" sz="1800" dirty="0"/>
              <a:t> To determine the scope of variables in the context of a class (§9.13).</a:t>
            </a:r>
          </a:p>
          <a:p>
            <a:pPr marL="432" indent="0">
              <a:buNone/>
            </a:pPr>
            <a:r>
              <a:rPr lang="en-IN" sz="1800" b="1">
                <a:solidFill>
                  <a:srgbClr val="007FA3"/>
                </a:solidFill>
              </a:rPr>
              <a:t>9.17</a:t>
            </a:r>
            <a:r>
              <a:rPr lang="en-IN" sz="1800"/>
              <a:t> </a:t>
            </a:r>
            <a:r>
              <a:rPr lang="en-IN" sz="1800" dirty="0"/>
              <a:t>To use the keyword </a:t>
            </a:r>
            <a:r>
              <a:rPr lang="en-IN" sz="1800" b="1" dirty="0"/>
              <a:t>this</a:t>
            </a:r>
            <a:r>
              <a:rPr lang="en-IN" sz="1800" dirty="0"/>
              <a:t> to refer to the calling object itself (§9.14).</a:t>
            </a:r>
          </a:p>
        </p:txBody>
      </p:sp>
    </p:spTree>
    <p:extLst>
      <p:ext uri="{BB962C8B-B14F-4D97-AF65-F5344CB8AC3E}">
        <p14:creationId xmlns:p14="http://schemas.microsoft.com/office/powerpoint/2010/main" val="28822773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050C3-B17C-43DF-A531-99CE961FC888}"/>
              </a:ext>
            </a:extLst>
          </p:cNvPr>
          <p:cNvSpPr>
            <a:spLocks noGrp="1"/>
          </p:cNvSpPr>
          <p:nvPr>
            <p:ph type="title"/>
          </p:nvPr>
        </p:nvSpPr>
        <p:spPr/>
        <p:txBody>
          <a:bodyPr/>
          <a:lstStyle/>
          <a:p>
            <a:r>
              <a:rPr lang="en-US" sz="3000" dirty="0"/>
              <a:t>Visibility Modifiers and Accessor/Mutator Methods </a:t>
            </a:r>
            <a:r>
              <a:rPr lang="en-US" sz="2000" b="0" dirty="0"/>
              <a:t>(3 of 3)</a:t>
            </a:r>
            <a:endParaRPr lang="en-IN" sz="3000" dirty="0"/>
          </a:p>
        </p:txBody>
      </p:sp>
      <p:pic>
        <p:nvPicPr>
          <p:cNvPr id="7" name="Content Placeholder 6" descr="A left side text box shows the default modifier on a class restricts access to within a package. For long description in Notes pane, press F6.">
            <a:extLst>
              <a:ext uri="{FF2B5EF4-FFF2-40B4-BE49-F238E27FC236}">
                <a16:creationId xmlns:a16="http://schemas.microsoft.com/office/drawing/2014/main" id="{66E67611-D200-4513-9999-C8F53D481B99}"/>
              </a:ext>
            </a:extLst>
          </p:cNvPr>
          <p:cNvPicPr>
            <a:picLocks noGrp="1" noChangeAspect="1"/>
          </p:cNvPicPr>
          <p:nvPr>
            <p:ph sz="quarter" idx="13"/>
          </p:nvPr>
        </p:nvPicPr>
        <p:blipFill>
          <a:blip r:embed="rId3"/>
          <a:stretch>
            <a:fillRect/>
          </a:stretch>
        </p:blipFill>
        <p:spPr>
          <a:xfrm>
            <a:off x="457200" y="1808857"/>
            <a:ext cx="8229600" cy="1516581"/>
          </a:xfrm>
          <a:prstGeom prst="rect">
            <a:avLst/>
          </a:prstGeom>
        </p:spPr>
      </p:pic>
      <p:sp>
        <p:nvSpPr>
          <p:cNvPr id="4" name="Content Placeholder 3">
            <a:extLst>
              <a:ext uri="{FF2B5EF4-FFF2-40B4-BE49-F238E27FC236}">
                <a16:creationId xmlns:a16="http://schemas.microsoft.com/office/drawing/2014/main" id="{8DE1771B-F8FE-4A4A-BE56-EB918FFD23E8}"/>
              </a:ext>
            </a:extLst>
          </p:cNvPr>
          <p:cNvSpPr>
            <a:spLocks noGrp="1"/>
          </p:cNvSpPr>
          <p:nvPr>
            <p:ph sz="quarter" idx="14"/>
          </p:nvPr>
        </p:nvSpPr>
        <p:spPr>
          <a:xfrm>
            <a:off x="457200" y="3603168"/>
            <a:ext cx="8229600" cy="1284233"/>
          </a:xfrm>
        </p:spPr>
        <p:txBody>
          <a:bodyPr/>
          <a:lstStyle/>
          <a:p>
            <a:pPr marL="432" indent="0">
              <a:buNone/>
            </a:pPr>
            <a:r>
              <a:rPr lang="en-IN" dirty="0"/>
              <a:t>The default modifier on a class restricts access to within a package, and the public modifier enables unrestricted access.</a:t>
            </a:r>
          </a:p>
        </p:txBody>
      </p:sp>
    </p:spTree>
    <p:extLst>
      <p:ext uri="{BB962C8B-B14F-4D97-AF65-F5344CB8AC3E}">
        <p14:creationId xmlns:p14="http://schemas.microsoft.com/office/powerpoint/2010/main" val="15449224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613C8-2B4D-4284-B7E1-D9CEC95BC277}"/>
              </a:ext>
            </a:extLst>
          </p:cNvPr>
          <p:cNvSpPr>
            <a:spLocks noGrp="1"/>
          </p:cNvSpPr>
          <p:nvPr>
            <p:ph type="title"/>
          </p:nvPr>
        </p:nvSpPr>
        <p:spPr/>
        <p:txBody>
          <a:bodyPr/>
          <a:lstStyle/>
          <a:p>
            <a:r>
              <a:rPr lang="en-IN" dirty="0"/>
              <a:t>Note</a:t>
            </a:r>
          </a:p>
        </p:txBody>
      </p:sp>
      <p:sp>
        <p:nvSpPr>
          <p:cNvPr id="3" name="Content Placeholder 2">
            <a:extLst>
              <a:ext uri="{FF2B5EF4-FFF2-40B4-BE49-F238E27FC236}">
                <a16:creationId xmlns:a16="http://schemas.microsoft.com/office/drawing/2014/main" id="{A92D5259-58E9-421F-9E68-4590A886723C}"/>
              </a:ext>
            </a:extLst>
          </p:cNvPr>
          <p:cNvSpPr>
            <a:spLocks noGrp="1"/>
          </p:cNvSpPr>
          <p:nvPr>
            <p:ph sz="quarter" idx="13"/>
          </p:nvPr>
        </p:nvSpPr>
        <p:spPr>
          <a:xfrm>
            <a:off x="457200" y="1556327"/>
            <a:ext cx="8229600" cy="1281466"/>
          </a:xfrm>
        </p:spPr>
        <p:txBody>
          <a:bodyPr/>
          <a:lstStyle/>
          <a:p>
            <a:pPr marL="432" indent="0">
              <a:buNone/>
            </a:pPr>
            <a:r>
              <a:rPr lang="en-IN" dirty="0"/>
              <a:t>An object cannot access its private members, as shown in (b). It is OK, however, if the object is declared in its own class, as shown in (a).</a:t>
            </a:r>
          </a:p>
        </p:txBody>
      </p:sp>
      <p:pic>
        <p:nvPicPr>
          <p:cNvPr id="5" name="Content Placeholder 4" descr="A text box (a) shows the object is declared in its own class. For long description in Notes pane, press F6.">
            <a:extLst>
              <a:ext uri="{FF2B5EF4-FFF2-40B4-BE49-F238E27FC236}">
                <a16:creationId xmlns:a16="http://schemas.microsoft.com/office/drawing/2014/main" id="{79A22B40-6D81-4883-9E12-3C8A91B4BAF4}"/>
              </a:ext>
            </a:extLst>
          </p:cNvPr>
          <p:cNvPicPr>
            <a:picLocks noGrp="1" noChangeAspect="1"/>
          </p:cNvPicPr>
          <p:nvPr>
            <p:ph sz="quarter" idx="14"/>
          </p:nvPr>
        </p:nvPicPr>
        <p:blipFill>
          <a:blip r:embed="rId3"/>
          <a:stretch>
            <a:fillRect/>
          </a:stretch>
        </p:blipFill>
        <p:spPr>
          <a:xfrm>
            <a:off x="486638" y="3081470"/>
            <a:ext cx="8170724" cy="2636420"/>
          </a:xfrm>
          <a:prstGeom prst="rect">
            <a:avLst/>
          </a:prstGeom>
        </p:spPr>
      </p:pic>
    </p:spTree>
    <p:extLst>
      <p:ext uri="{BB962C8B-B14F-4D97-AF65-F5344CB8AC3E}">
        <p14:creationId xmlns:p14="http://schemas.microsoft.com/office/powerpoint/2010/main" val="41243502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DC27-1DC8-4F41-886F-6DCFDACD46F4}"/>
              </a:ext>
            </a:extLst>
          </p:cNvPr>
          <p:cNvSpPr>
            <a:spLocks noGrp="1"/>
          </p:cNvSpPr>
          <p:nvPr>
            <p:ph type="title"/>
          </p:nvPr>
        </p:nvSpPr>
        <p:spPr>
          <a:xfrm>
            <a:off x="457199" y="215371"/>
            <a:ext cx="8425543" cy="1097279"/>
          </a:xfrm>
        </p:spPr>
        <p:txBody>
          <a:bodyPr/>
          <a:lstStyle/>
          <a:p>
            <a:r>
              <a:rPr lang="en-IN" dirty="0"/>
              <a:t>Example of Data Field Encapsulation</a:t>
            </a:r>
          </a:p>
        </p:txBody>
      </p:sp>
      <p:pic>
        <p:nvPicPr>
          <p:cNvPr id="19" name="Content Placeholder 18" descr="A text box shows the Data Field Encapsulation. For long description in Notes pane, press F6.">
            <a:extLst>
              <a:ext uri="{FF2B5EF4-FFF2-40B4-BE49-F238E27FC236}">
                <a16:creationId xmlns:a16="http://schemas.microsoft.com/office/drawing/2014/main" id="{F746737E-FC50-4883-A989-2F379ABC6E01}"/>
              </a:ext>
            </a:extLst>
          </p:cNvPr>
          <p:cNvPicPr>
            <a:picLocks noGrp="1" noChangeAspect="1"/>
          </p:cNvPicPr>
          <p:nvPr>
            <p:ph sz="quarter" idx="13"/>
          </p:nvPr>
        </p:nvPicPr>
        <p:blipFill>
          <a:blip r:embed="rId3"/>
          <a:stretch>
            <a:fillRect/>
          </a:stretch>
        </p:blipFill>
        <p:spPr>
          <a:xfrm>
            <a:off x="655637" y="1633071"/>
            <a:ext cx="7832726" cy="2817022"/>
          </a:xfrm>
          <a:prstGeom prst="rect">
            <a:avLst/>
          </a:prstGeom>
        </p:spPr>
      </p:pic>
      <p:sp>
        <p:nvSpPr>
          <p:cNvPr id="10" name="Text Placeholder 9">
            <a:extLst>
              <a:ext uri="{FF2B5EF4-FFF2-40B4-BE49-F238E27FC236}">
                <a16:creationId xmlns:a16="http://schemas.microsoft.com/office/drawing/2014/main" id="{14CFBACA-61A9-43EA-A25A-E5819C3C40E9}"/>
              </a:ext>
            </a:extLst>
          </p:cNvPr>
          <p:cNvSpPr>
            <a:spLocks noGrp="1"/>
          </p:cNvSpPr>
          <p:nvPr>
            <p:ph type="body" sz="quarter" idx="20"/>
          </p:nvPr>
        </p:nvSpPr>
        <p:spPr>
          <a:xfrm>
            <a:off x="4067504" y="4954259"/>
            <a:ext cx="4619296" cy="558553"/>
          </a:xfrm>
        </p:spPr>
        <p:txBody>
          <a:bodyPr/>
          <a:lstStyle/>
          <a:p>
            <a:pPr marL="432" indent="0" algn="ctr">
              <a:buNone/>
            </a:pPr>
            <a:r>
              <a:rPr lang="en-IN" dirty="0">
                <a:hlinkClick r:id="rId4" tooltip="https://liveexample.pearsoncmg.com/html/CircleWithPrivateDataFields.html"/>
              </a:rPr>
              <a:t>CircleWithPrivateDataFields</a:t>
            </a:r>
            <a:endParaRPr lang="en-IN" dirty="0">
              <a:hlinkClick r:id="rId4"/>
            </a:endParaRPr>
          </a:p>
        </p:txBody>
      </p:sp>
      <p:sp>
        <p:nvSpPr>
          <p:cNvPr id="11" name="Text Placeholder 10">
            <a:extLst>
              <a:ext uri="{FF2B5EF4-FFF2-40B4-BE49-F238E27FC236}">
                <a16:creationId xmlns:a16="http://schemas.microsoft.com/office/drawing/2014/main" id="{10D35608-19CC-467B-8141-A4B19296DC80}"/>
              </a:ext>
            </a:extLst>
          </p:cNvPr>
          <p:cNvSpPr>
            <a:spLocks noGrp="1"/>
          </p:cNvSpPr>
          <p:nvPr>
            <p:ph type="body" sz="quarter" idx="21"/>
          </p:nvPr>
        </p:nvSpPr>
        <p:spPr>
          <a:xfrm>
            <a:off x="4067502" y="5665348"/>
            <a:ext cx="4670097" cy="558553"/>
          </a:xfrm>
        </p:spPr>
        <p:txBody>
          <a:bodyPr/>
          <a:lstStyle/>
          <a:p>
            <a:pPr marL="432" indent="0" algn="ctr">
              <a:buNone/>
            </a:pPr>
            <a:r>
              <a:rPr lang="en-IN" dirty="0">
                <a:hlinkClick r:id="rId5" tooltip="https://liveexample.pearsoncmg.com/html/TestCircleWithPrivateDataFields.html"/>
              </a:rPr>
              <a:t>TestCircleWithPrivateDataFields</a:t>
            </a:r>
            <a:endParaRPr lang="en-IN" dirty="0">
              <a:hlinkClick r:id="rId5"/>
            </a:endParaRPr>
          </a:p>
        </p:txBody>
      </p:sp>
    </p:spTree>
    <p:extLst>
      <p:ext uri="{BB962C8B-B14F-4D97-AF65-F5344CB8AC3E}">
        <p14:creationId xmlns:p14="http://schemas.microsoft.com/office/powerpoint/2010/main" val="33601195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DC27-1DC8-4F41-886F-6DCFDACD46F4}"/>
              </a:ext>
            </a:extLst>
          </p:cNvPr>
          <p:cNvSpPr>
            <a:spLocks noGrp="1"/>
          </p:cNvSpPr>
          <p:nvPr>
            <p:ph type="title"/>
          </p:nvPr>
        </p:nvSpPr>
        <p:spPr/>
        <p:txBody>
          <a:bodyPr/>
          <a:lstStyle/>
          <a:p>
            <a:r>
              <a:rPr lang="en-IN" dirty="0"/>
              <a:t>Passing Objects to Methods </a:t>
            </a:r>
            <a:r>
              <a:rPr lang="en-IN" sz="2000" b="0" dirty="0"/>
              <a:t>(1 of 2)</a:t>
            </a:r>
            <a:endParaRPr lang="en-IN" b="0" dirty="0"/>
          </a:p>
        </p:txBody>
      </p:sp>
      <p:sp>
        <p:nvSpPr>
          <p:cNvPr id="4" name="Content Placeholder 3">
            <a:extLst>
              <a:ext uri="{FF2B5EF4-FFF2-40B4-BE49-F238E27FC236}">
                <a16:creationId xmlns:a16="http://schemas.microsoft.com/office/drawing/2014/main" id="{85A760AF-65F0-45D6-AC12-6F278FE6F6F4}"/>
              </a:ext>
            </a:extLst>
          </p:cNvPr>
          <p:cNvSpPr>
            <a:spLocks noGrp="1"/>
          </p:cNvSpPr>
          <p:nvPr>
            <p:ph sz="quarter" idx="13"/>
          </p:nvPr>
        </p:nvSpPr>
        <p:spPr>
          <a:xfrm>
            <a:off x="457200" y="1552574"/>
            <a:ext cx="8229600" cy="1876425"/>
          </a:xfrm>
        </p:spPr>
        <p:txBody>
          <a:bodyPr/>
          <a:lstStyle/>
          <a:p>
            <a:r>
              <a:rPr lang="en-IN" dirty="0"/>
              <a:t>Passing by value for primitive type value (the value is passed to the parameter)</a:t>
            </a:r>
          </a:p>
          <a:p>
            <a:r>
              <a:rPr lang="en-IN" dirty="0"/>
              <a:t>Passing by value for reference type value (the value is the reference to the object)</a:t>
            </a:r>
          </a:p>
        </p:txBody>
      </p:sp>
      <p:sp>
        <p:nvSpPr>
          <p:cNvPr id="10" name="Text Placeholder 9">
            <a:extLst>
              <a:ext uri="{FF2B5EF4-FFF2-40B4-BE49-F238E27FC236}">
                <a16:creationId xmlns:a16="http://schemas.microsoft.com/office/drawing/2014/main" id="{14CFBACA-61A9-43EA-A25A-E5819C3C40E9}"/>
              </a:ext>
            </a:extLst>
          </p:cNvPr>
          <p:cNvSpPr>
            <a:spLocks noGrp="1"/>
          </p:cNvSpPr>
          <p:nvPr>
            <p:ph type="body" sz="quarter" idx="20"/>
          </p:nvPr>
        </p:nvSpPr>
        <p:spPr>
          <a:xfrm>
            <a:off x="6290440" y="5554990"/>
            <a:ext cx="2396359" cy="558553"/>
          </a:xfrm>
        </p:spPr>
        <p:txBody>
          <a:bodyPr/>
          <a:lstStyle/>
          <a:p>
            <a:pPr marL="432" indent="0" algn="ctr">
              <a:buNone/>
            </a:pPr>
            <a:r>
              <a:rPr lang="en-IN" dirty="0">
                <a:hlinkClick r:id="rId3" action="ppaction://hlinkfile" tooltip="https://liveexample.pearsoncmg.com/html/TestPassObject.html"/>
              </a:rPr>
              <a:t>TestPassObject</a:t>
            </a:r>
          </a:p>
        </p:txBody>
      </p:sp>
    </p:spTree>
    <p:extLst>
      <p:ext uri="{BB962C8B-B14F-4D97-AF65-F5344CB8AC3E}">
        <p14:creationId xmlns:p14="http://schemas.microsoft.com/office/powerpoint/2010/main" val="21006208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DC27-1DC8-4F41-886F-6DCFDACD46F4}"/>
              </a:ext>
            </a:extLst>
          </p:cNvPr>
          <p:cNvSpPr>
            <a:spLocks noGrp="1"/>
          </p:cNvSpPr>
          <p:nvPr>
            <p:ph type="title"/>
          </p:nvPr>
        </p:nvSpPr>
        <p:spPr/>
        <p:txBody>
          <a:bodyPr/>
          <a:lstStyle/>
          <a:p>
            <a:r>
              <a:rPr lang="en-IN" dirty="0"/>
              <a:t>Passing Objects to Methods </a:t>
            </a:r>
            <a:r>
              <a:rPr lang="en-IN" sz="2000" b="0" dirty="0"/>
              <a:t>(2 of 2)</a:t>
            </a:r>
            <a:endParaRPr lang="en-IN" b="0" dirty="0"/>
          </a:p>
        </p:txBody>
      </p:sp>
      <p:pic>
        <p:nvPicPr>
          <p:cNvPr id="6" name="Content Placeholder 5" descr="Stack. Activation for the printArea method. int times, 5. Circle c, reference. For long description in Notes pane, press F6.">
            <a:extLst>
              <a:ext uri="{FF2B5EF4-FFF2-40B4-BE49-F238E27FC236}">
                <a16:creationId xmlns:a16="http://schemas.microsoft.com/office/drawing/2014/main" id="{9BB63798-4795-4355-A3E4-44A7A0021C37}"/>
              </a:ext>
            </a:extLst>
          </p:cNvPr>
          <p:cNvPicPr>
            <a:picLocks noGrp="1" noChangeAspect="1"/>
          </p:cNvPicPr>
          <p:nvPr>
            <p:ph sz="quarter" idx="13"/>
          </p:nvPr>
        </p:nvPicPr>
        <p:blipFill>
          <a:blip r:embed="rId3"/>
          <a:stretch>
            <a:fillRect/>
          </a:stretch>
        </p:blipFill>
        <p:spPr>
          <a:xfrm>
            <a:off x="573213" y="1813418"/>
            <a:ext cx="7997573" cy="2821680"/>
          </a:xfrm>
          <a:prstGeom prst="rect">
            <a:avLst/>
          </a:prstGeom>
        </p:spPr>
      </p:pic>
    </p:spTree>
    <p:extLst>
      <p:ext uri="{BB962C8B-B14F-4D97-AF65-F5344CB8AC3E}">
        <p14:creationId xmlns:p14="http://schemas.microsoft.com/office/powerpoint/2010/main" val="22558100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F5DE5-4FAC-4A81-B1AF-2E5519802D89}"/>
              </a:ext>
            </a:extLst>
          </p:cNvPr>
          <p:cNvSpPr>
            <a:spLocks noGrp="1"/>
          </p:cNvSpPr>
          <p:nvPr>
            <p:ph type="title"/>
          </p:nvPr>
        </p:nvSpPr>
        <p:spPr/>
        <p:txBody>
          <a:bodyPr/>
          <a:lstStyle/>
          <a:p>
            <a:r>
              <a:rPr lang="en-IN" dirty="0"/>
              <a:t>Array of Objects </a:t>
            </a:r>
            <a:r>
              <a:rPr lang="en-IN" sz="2000" b="0" dirty="0"/>
              <a:t>(1 of 3)</a:t>
            </a:r>
            <a:endParaRPr lang="en-IN" b="0" dirty="0"/>
          </a:p>
        </p:txBody>
      </p:sp>
      <p:sp>
        <p:nvSpPr>
          <p:cNvPr id="3" name="Content Placeholder 2">
            <a:extLst>
              <a:ext uri="{FF2B5EF4-FFF2-40B4-BE49-F238E27FC236}">
                <a16:creationId xmlns:a16="http://schemas.microsoft.com/office/drawing/2014/main" id="{141087AE-43BB-4927-87E6-11A417BB61C6}"/>
              </a:ext>
            </a:extLst>
          </p:cNvPr>
          <p:cNvSpPr>
            <a:spLocks noGrp="1"/>
          </p:cNvSpPr>
          <p:nvPr>
            <p:ph sz="quarter" idx="13"/>
          </p:nvPr>
        </p:nvSpPr>
        <p:spPr/>
        <p:txBody>
          <a:bodyPr/>
          <a:lstStyle/>
          <a:p>
            <a:pPr marL="432" indent="0">
              <a:buNone/>
            </a:pPr>
            <a:r>
              <a:rPr lang="en-IN" dirty="0">
                <a:latin typeface="Courier New" panose="02070309020205020404" pitchFamily="49" charset="0"/>
                <a:cs typeface="Courier New" panose="02070309020205020404" pitchFamily="49" charset="0"/>
              </a:rPr>
              <a:t>Circle[] circleArray = new Circle[10];</a:t>
            </a:r>
          </a:p>
          <a:p>
            <a:pPr marL="432" indent="0">
              <a:buNone/>
            </a:pPr>
            <a:r>
              <a:rPr lang="en-IN" dirty="0"/>
              <a:t>An array of objects is actually an </a:t>
            </a:r>
            <a:r>
              <a:rPr lang="en-IN" b="1" dirty="0"/>
              <a:t>array of reference variables</a:t>
            </a:r>
            <a:r>
              <a:rPr lang="en-IN" dirty="0"/>
              <a:t>. So invoking circleArray[1].getArea() involves two levels of referencing as shown in the next figure. circleArray references to the entire array. circleArray[1] references to a Circle object.</a:t>
            </a:r>
          </a:p>
        </p:txBody>
      </p:sp>
    </p:spTree>
    <p:extLst>
      <p:ext uri="{BB962C8B-B14F-4D97-AF65-F5344CB8AC3E}">
        <p14:creationId xmlns:p14="http://schemas.microsoft.com/office/powerpoint/2010/main" val="39863673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74C86-E518-47C1-98A0-B3199D81C45F}"/>
              </a:ext>
            </a:extLst>
          </p:cNvPr>
          <p:cNvSpPr>
            <a:spLocks noGrp="1"/>
          </p:cNvSpPr>
          <p:nvPr>
            <p:ph type="title"/>
          </p:nvPr>
        </p:nvSpPr>
        <p:spPr/>
        <p:txBody>
          <a:bodyPr/>
          <a:lstStyle/>
          <a:p>
            <a:r>
              <a:rPr lang="en-IN" dirty="0"/>
              <a:t>Array of Objects </a:t>
            </a:r>
            <a:r>
              <a:rPr lang="en-IN" sz="2000" b="0" dirty="0"/>
              <a:t>(2 of 3)</a:t>
            </a:r>
            <a:endParaRPr lang="en-IN" b="0" dirty="0"/>
          </a:p>
        </p:txBody>
      </p:sp>
      <p:sp>
        <p:nvSpPr>
          <p:cNvPr id="3" name="Content Placeholder 2">
            <a:extLst>
              <a:ext uri="{FF2B5EF4-FFF2-40B4-BE49-F238E27FC236}">
                <a16:creationId xmlns:a16="http://schemas.microsoft.com/office/drawing/2014/main" id="{D4EFDC3C-6865-42A4-9043-CE770BA6D53D}"/>
              </a:ext>
            </a:extLst>
          </p:cNvPr>
          <p:cNvSpPr>
            <a:spLocks noGrp="1"/>
          </p:cNvSpPr>
          <p:nvPr>
            <p:ph sz="quarter" idx="13"/>
          </p:nvPr>
        </p:nvSpPr>
        <p:spPr>
          <a:xfrm>
            <a:off x="457200" y="1628898"/>
            <a:ext cx="8229600" cy="572018"/>
          </a:xfrm>
        </p:spPr>
        <p:txBody>
          <a:bodyPr/>
          <a:lstStyle/>
          <a:p>
            <a:pPr marL="432" indent="0">
              <a:buNone/>
            </a:pPr>
            <a:r>
              <a:rPr lang="en-IN" dirty="0">
                <a:latin typeface="Courier New" panose="02070309020205020404" pitchFamily="49" charset="0"/>
                <a:cs typeface="Courier New" panose="02070309020205020404" pitchFamily="49" charset="0"/>
              </a:rPr>
              <a:t>Circle[] circleArray = new Circle[10];</a:t>
            </a:r>
          </a:p>
        </p:txBody>
      </p:sp>
      <p:pic>
        <p:nvPicPr>
          <p:cNvPr id="5" name="Content Placeholder 4" descr="CircleArray, reference leads to three arrays as follows.&#10;circleArray 0 which leads to circle object 0.&#10;circleArray 1 which leads to circle object 1.&#10;Ellipsis&#10;circleArray 9 which leads to circle object 9.">
            <a:extLst>
              <a:ext uri="{FF2B5EF4-FFF2-40B4-BE49-F238E27FC236}">
                <a16:creationId xmlns:a16="http://schemas.microsoft.com/office/drawing/2014/main" id="{36F947E6-D0B3-4AC4-BD17-04AAF39EDCEA}"/>
              </a:ext>
            </a:extLst>
          </p:cNvPr>
          <p:cNvPicPr>
            <a:picLocks noGrp="1" noChangeAspect="1"/>
          </p:cNvPicPr>
          <p:nvPr>
            <p:ph sz="quarter" idx="14"/>
          </p:nvPr>
        </p:nvPicPr>
        <p:blipFill>
          <a:blip r:embed="rId3"/>
          <a:stretch>
            <a:fillRect/>
          </a:stretch>
        </p:blipFill>
        <p:spPr>
          <a:xfrm>
            <a:off x="457200" y="2513458"/>
            <a:ext cx="8229600" cy="2029446"/>
          </a:xfrm>
          <a:prstGeom prst="rect">
            <a:avLst/>
          </a:prstGeom>
        </p:spPr>
      </p:pic>
    </p:spTree>
    <p:extLst>
      <p:ext uri="{BB962C8B-B14F-4D97-AF65-F5344CB8AC3E}">
        <p14:creationId xmlns:p14="http://schemas.microsoft.com/office/powerpoint/2010/main" val="41556420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DC27-1DC8-4F41-886F-6DCFDACD46F4}"/>
              </a:ext>
            </a:extLst>
          </p:cNvPr>
          <p:cNvSpPr>
            <a:spLocks noGrp="1"/>
          </p:cNvSpPr>
          <p:nvPr>
            <p:ph type="title"/>
          </p:nvPr>
        </p:nvSpPr>
        <p:spPr/>
        <p:txBody>
          <a:bodyPr/>
          <a:lstStyle/>
          <a:p>
            <a:r>
              <a:rPr lang="en-IN" dirty="0"/>
              <a:t>Array of Objects Examples</a:t>
            </a:r>
            <a:r>
              <a:rPr lang="en-IN" sz="2000" b="0" dirty="0"/>
              <a:t>(3 of 3)</a:t>
            </a:r>
          </a:p>
        </p:txBody>
      </p:sp>
      <p:sp>
        <p:nvSpPr>
          <p:cNvPr id="4" name="Content Placeholder 3">
            <a:extLst>
              <a:ext uri="{FF2B5EF4-FFF2-40B4-BE49-F238E27FC236}">
                <a16:creationId xmlns:a16="http://schemas.microsoft.com/office/drawing/2014/main" id="{85A760AF-65F0-45D6-AC12-6F278FE6F6F4}"/>
              </a:ext>
            </a:extLst>
          </p:cNvPr>
          <p:cNvSpPr>
            <a:spLocks noGrp="1"/>
          </p:cNvSpPr>
          <p:nvPr>
            <p:ph sz="quarter" idx="13"/>
          </p:nvPr>
        </p:nvSpPr>
        <p:spPr>
          <a:xfrm>
            <a:off x="457200" y="1552574"/>
            <a:ext cx="8229600" cy="1876425"/>
          </a:xfrm>
        </p:spPr>
        <p:txBody>
          <a:bodyPr/>
          <a:lstStyle/>
          <a:p>
            <a:r>
              <a:rPr lang="en-IN" dirty="0"/>
              <a:t>Summarizing the areas of the circles</a:t>
            </a:r>
          </a:p>
          <a:p>
            <a:r>
              <a:rPr lang="en-IN" dirty="0"/>
              <a:t>A circle with the largest area</a:t>
            </a:r>
          </a:p>
          <a:p>
            <a:r>
              <a:rPr lang="en-IN" dirty="0"/>
              <a:t>Selection Sort using Circle objects (sort by radius)</a:t>
            </a:r>
          </a:p>
        </p:txBody>
      </p:sp>
      <p:sp>
        <p:nvSpPr>
          <p:cNvPr id="5" name="Text Placeholder 4">
            <a:extLst>
              <a:ext uri="{FF2B5EF4-FFF2-40B4-BE49-F238E27FC236}">
                <a16:creationId xmlns:a16="http://schemas.microsoft.com/office/drawing/2014/main" id="{AFD1B789-8818-48CC-87EE-34D5868736BE}"/>
              </a:ext>
            </a:extLst>
          </p:cNvPr>
          <p:cNvSpPr>
            <a:spLocks noGrp="1"/>
          </p:cNvSpPr>
          <p:nvPr>
            <p:ph type="body" sz="quarter" idx="20"/>
          </p:nvPr>
        </p:nvSpPr>
        <p:spPr/>
        <p:txBody>
          <a:bodyPr/>
          <a:lstStyle/>
          <a:p>
            <a:endParaRPr lang="en-US"/>
          </a:p>
        </p:txBody>
      </p:sp>
    </p:spTree>
    <p:extLst>
      <p:ext uri="{BB962C8B-B14F-4D97-AF65-F5344CB8AC3E}">
        <p14:creationId xmlns:p14="http://schemas.microsoft.com/office/powerpoint/2010/main" val="31788176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2B953-9637-4E72-A6B2-43E32783DC2E}"/>
              </a:ext>
            </a:extLst>
          </p:cNvPr>
          <p:cNvSpPr>
            <a:spLocks noGrp="1"/>
          </p:cNvSpPr>
          <p:nvPr>
            <p:ph type="title"/>
          </p:nvPr>
        </p:nvSpPr>
        <p:spPr/>
        <p:txBody>
          <a:bodyPr/>
          <a:lstStyle/>
          <a:p>
            <a:r>
              <a:rPr lang="en-IN" dirty="0"/>
              <a:t>Immutable Objects and Classes</a:t>
            </a:r>
          </a:p>
        </p:txBody>
      </p:sp>
      <p:sp>
        <p:nvSpPr>
          <p:cNvPr id="3" name="Content Placeholder 2">
            <a:extLst>
              <a:ext uri="{FF2B5EF4-FFF2-40B4-BE49-F238E27FC236}">
                <a16:creationId xmlns:a16="http://schemas.microsoft.com/office/drawing/2014/main" id="{B0DA0B71-74D3-482A-9C04-0F36EECD6DD8}"/>
              </a:ext>
            </a:extLst>
          </p:cNvPr>
          <p:cNvSpPr>
            <a:spLocks noGrp="1"/>
          </p:cNvSpPr>
          <p:nvPr>
            <p:ph sz="quarter" idx="13"/>
          </p:nvPr>
        </p:nvSpPr>
        <p:spPr>
          <a:xfrm>
            <a:off x="457199" y="1554920"/>
            <a:ext cx="8324193" cy="4663335"/>
          </a:xfrm>
        </p:spPr>
        <p:txBody>
          <a:bodyPr/>
          <a:lstStyle/>
          <a:p>
            <a:pPr marL="432" indent="0">
              <a:buNone/>
            </a:pPr>
            <a:r>
              <a:rPr lang="en-IN" dirty="0"/>
              <a:t>If the contents of an object cannot be changed once the object is created, the object is called an </a:t>
            </a:r>
            <a:r>
              <a:rPr lang="en-IN" b="1" dirty="0"/>
              <a:t>immutable object </a:t>
            </a:r>
            <a:r>
              <a:rPr lang="en-IN" dirty="0"/>
              <a:t>and its class is called an </a:t>
            </a:r>
            <a:r>
              <a:rPr lang="en-IN" b="1" dirty="0"/>
              <a:t>immutable class</a:t>
            </a:r>
            <a:r>
              <a:rPr lang="en-IN" dirty="0"/>
              <a:t>. If you delete the set method in the Circle class in Listing 8.10, the class would be immutable because radius is private and cannot be changed without a set method.</a:t>
            </a:r>
          </a:p>
          <a:p>
            <a:pPr marL="432" indent="0">
              <a:buNone/>
            </a:pPr>
            <a:r>
              <a:rPr lang="en-IN" dirty="0"/>
              <a:t>A class with all private data fields and without mutators is not necessarily immutable. For example, the following class Student has all private data fields and no mutators, but it is mutable.</a:t>
            </a:r>
          </a:p>
        </p:txBody>
      </p:sp>
    </p:spTree>
    <p:extLst>
      <p:ext uri="{BB962C8B-B14F-4D97-AF65-F5344CB8AC3E}">
        <p14:creationId xmlns:p14="http://schemas.microsoft.com/office/powerpoint/2010/main" val="40025755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56B7A-9C4B-4ED3-AFD9-B877D6A99ED7}"/>
              </a:ext>
            </a:extLst>
          </p:cNvPr>
          <p:cNvSpPr>
            <a:spLocks noGrp="1"/>
          </p:cNvSpPr>
          <p:nvPr>
            <p:ph type="title"/>
          </p:nvPr>
        </p:nvSpPr>
        <p:spPr/>
        <p:txBody>
          <a:bodyPr/>
          <a:lstStyle/>
          <a:p>
            <a:r>
              <a:rPr lang="en-IN" dirty="0"/>
              <a:t>What Class is Immutable?</a:t>
            </a:r>
          </a:p>
        </p:txBody>
      </p:sp>
      <p:sp>
        <p:nvSpPr>
          <p:cNvPr id="3" name="Content Placeholder 2">
            <a:extLst>
              <a:ext uri="{FF2B5EF4-FFF2-40B4-BE49-F238E27FC236}">
                <a16:creationId xmlns:a16="http://schemas.microsoft.com/office/drawing/2014/main" id="{CDA7E54F-170A-48C2-989E-BD873F1F12E0}"/>
              </a:ext>
            </a:extLst>
          </p:cNvPr>
          <p:cNvSpPr>
            <a:spLocks noGrp="1"/>
          </p:cNvSpPr>
          <p:nvPr>
            <p:ph sz="quarter" idx="13"/>
          </p:nvPr>
        </p:nvSpPr>
        <p:spPr/>
        <p:txBody>
          <a:bodyPr/>
          <a:lstStyle/>
          <a:p>
            <a:pPr marL="432" indent="0">
              <a:buNone/>
            </a:pPr>
            <a:r>
              <a:rPr lang="en-IN" dirty="0"/>
              <a:t>For a class to be immutable, it must mark all data fields private and provide no mutator methods and no accessor methods that would return a reference to a mutable data field object.</a:t>
            </a:r>
          </a:p>
        </p:txBody>
      </p:sp>
    </p:spTree>
    <p:extLst>
      <p:ext uri="{BB962C8B-B14F-4D97-AF65-F5344CB8AC3E}">
        <p14:creationId xmlns:p14="http://schemas.microsoft.com/office/powerpoint/2010/main" val="3145231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BE01A-B3FC-4D89-87BF-756B56B58B3E}"/>
              </a:ext>
            </a:extLst>
          </p:cNvPr>
          <p:cNvSpPr>
            <a:spLocks noGrp="1"/>
          </p:cNvSpPr>
          <p:nvPr>
            <p:ph type="title"/>
          </p:nvPr>
        </p:nvSpPr>
        <p:spPr/>
        <p:txBody>
          <a:bodyPr/>
          <a:lstStyle/>
          <a:p>
            <a:r>
              <a:rPr lang="en-IN" dirty="0"/>
              <a:t>O</a:t>
            </a:r>
            <a:r>
              <a:rPr lang="en-IN" sz="100" dirty="0"/>
              <a:t> </a:t>
            </a:r>
            <a:r>
              <a:rPr lang="en-IN" dirty="0"/>
              <a:t>O Programming Concepts</a:t>
            </a:r>
          </a:p>
        </p:txBody>
      </p:sp>
      <p:sp>
        <p:nvSpPr>
          <p:cNvPr id="3" name="Content Placeholder 2">
            <a:extLst>
              <a:ext uri="{FF2B5EF4-FFF2-40B4-BE49-F238E27FC236}">
                <a16:creationId xmlns:a16="http://schemas.microsoft.com/office/drawing/2014/main" id="{6D2F9F60-F782-4F37-93F2-FD31852D1D62}"/>
              </a:ext>
            </a:extLst>
          </p:cNvPr>
          <p:cNvSpPr>
            <a:spLocks noGrp="1"/>
          </p:cNvSpPr>
          <p:nvPr>
            <p:ph sz="quarter" idx="13"/>
          </p:nvPr>
        </p:nvSpPr>
        <p:spPr/>
        <p:txBody>
          <a:bodyPr/>
          <a:lstStyle/>
          <a:p>
            <a:pPr marL="432" indent="0">
              <a:buNone/>
            </a:pPr>
            <a:r>
              <a:rPr lang="en-IN" dirty="0"/>
              <a:t>Object-oriented programming (O</a:t>
            </a:r>
            <a:r>
              <a:rPr lang="en-IN" sz="100" dirty="0"/>
              <a:t> </a:t>
            </a:r>
            <a:r>
              <a:rPr lang="en-IN" dirty="0"/>
              <a:t>O</a:t>
            </a:r>
            <a:r>
              <a:rPr lang="en-IN" sz="100" dirty="0"/>
              <a:t> </a:t>
            </a:r>
            <a:r>
              <a:rPr lang="en-IN" dirty="0"/>
              <a:t>P) involves programming using objects. An </a:t>
            </a:r>
            <a:r>
              <a:rPr lang="en-IN" b="1" dirty="0"/>
              <a:t>object</a:t>
            </a:r>
            <a:r>
              <a:rPr lang="en-IN" dirty="0"/>
              <a:t> represents an entity in the real world that can be distinctly identified. For example, a student, a desk, a circle, a button, and even a loan can all be viewed as objects. An object has a unique identity, state, and behaviors. The </a:t>
            </a:r>
            <a:r>
              <a:rPr lang="en-IN" b="1" dirty="0"/>
              <a:t>state</a:t>
            </a:r>
            <a:r>
              <a:rPr lang="en-IN" dirty="0"/>
              <a:t> of an object consists of a set of </a:t>
            </a:r>
            <a:r>
              <a:rPr lang="en-IN" b="1" dirty="0"/>
              <a:t>data fields </a:t>
            </a:r>
            <a:r>
              <a:rPr lang="en-IN" dirty="0"/>
              <a:t>(also known as </a:t>
            </a:r>
            <a:r>
              <a:rPr lang="en-IN" b="1" dirty="0"/>
              <a:t>properties</a:t>
            </a:r>
            <a:r>
              <a:rPr lang="en-IN" dirty="0"/>
              <a:t>) with their current values. The </a:t>
            </a:r>
            <a:r>
              <a:rPr lang="en-IN" b="1" dirty="0"/>
              <a:t>behavior</a:t>
            </a:r>
            <a:r>
              <a:rPr lang="en-IN" dirty="0"/>
              <a:t> of an object is defined by a set of methods.</a:t>
            </a:r>
          </a:p>
        </p:txBody>
      </p:sp>
    </p:spTree>
    <p:extLst>
      <p:ext uri="{BB962C8B-B14F-4D97-AF65-F5344CB8AC3E}">
        <p14:creationId xmlns:p14="http://schemas.microsoft.com/office/powerpoint/2010/main" val="35151177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712AC-D0AD-42A3-8E64-3F42546C887E}"/>
              </a:ext>
            </a:extLst>
          </p:cNvPr>
          <p:cNvSpPr>
            <a:spLocks noGrp="1"/>
          </p:cNvSpPr>
          <p:nvPr>
            <p:ph type="title"/>
          </p:nvPr>
        </p:nvSpPr>
        <p:spPr/>
        <p:txBody>
          <a:bodyPr/>
          <a:lstStyle/>
          <a:p>
            <a:r>
              <a:rPr lang="en-IN" dirty="0"/>
              <a:t>Scope of Variables</a:t>
            </a:r>
          </a:p>
        </p:txBody>
      </p:sp>
      <p:sp>
        <p:nvSpPr>
          <p:cNvPr id="3" name="Content Placeholder 2">
            <a:extLst>
              <a:ext uri="{FF2B5EF4-FFF2-40B4-BE49-F238E27FC236}">
                <a16:creationId xmlns:a16="http://schemas.microsoft.com/office/drawing/2014/main" id="{64FDB3B4-BCE2-4C8E-8F60-AF670F4A5675}"/>
              </a:ext>
            </a:extLst>
          </p:cNvPr>
          <p:cNvSpPr>
            <a:spLocks noGrp="1"/>
          </p:cNvSpPr>
          <p:nvPr>
            <p:ph sz="quarter" idx="13"/>
          </p:nvPr>
        </p:nvSpPr>
        <p:spPr/>
        <p:txBody>
          <a:bodyPr/>
          <a:lstStyle/>
          <a:p>
            <a:r>
              <a:rPr lang="en-IN" dirty="0"/>
              <a:t>The scope of instance and static variables is the entire class. They can be declared anywhere inside a class.</a:t>
            </a:r>
          </a:p>
          <a:p>
            <a:r>
              <a:rPr lang="en-IN" dirty="0"/>
              <a:t>The scope of a local variable starts from its declaration and continues to the end of the block that contains the variable. A local variable must be initialized explicitly before it can be used.</a:t>
            </a:r>
          </a:p>
        </p:txBody>
      </p:sp>
    </p:spTree>
    <p:extLst>
      <p:ext uri="{BB962C8B-B14F-4D97-AF65-F5344CB8AC3E}">
        <p14:creationId xmlns:p14="http://schemas.microsoft.com/office/powerpoint/2010/main" val="18360818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712AC-D0AD-42A3-8E64-3F42546C887E}"/>
              </a:ext>
            </a:extLst>
          </p:cNvPr>
          <p:cNvSpPr>
            <a:spLocks noGrp="1"/>
          </p:cNvSpPr>
          <p:nvPr>
            <p:ph type="title"/>
          </p:nvPr>
        </p:nvSpPr>
        <p:spPr/>
        <p:txBody>
          <a:bodyPr/>
          <a:lstStyle/>
          <a:p>
            <a:r>
              <a:rPr lang="en-IN" dirty="0"/>
              <a:t>The this Keyword</a:t>
            </a:r>
          </a:p>
        </p:txBody>
      </p:sp>
      <p:sp>
        <p:nvSpPr>
          <p:cNvPr id="3" name="Content Placeholder 2">
            <a:extLst>
              <a:ext uri="{FF2B5EF4-FFF2-40B4-BE49-F238E27FC236}">
                <a16:creationId xmlns:a16="http://schemas.microsoft.com/office/drawing/2014/main" id="{64FDB3B4-BCE2-4C8E-8F60-AF670F4A5675}"/>
              </a:ext>
            </a:extLst>
          </p:cNvPr>
          <p:cNvSpPr>
            <a:spLocks noGrp="1"/>
          </p:cNvSpPr>
          <p:nvPr>
            <p:ph sz="quarter" idx="13"/>
          </p:nvPr>
        </p:nvSpPr>
        <p:spPr/>
        <p:txBody>
          <a:bodyPr/>
          <a:lstStyle/>
          <a:p>
            <a:r>
              <a:rPr lang="en-IN" dirty="0"/>
              <a:t>The </a:t>
            </a:r>
            <a:r>
              <a:rPr lang="en-IN" u="sng" dirty="0"/>
              <a:t>this</a:t>
            </a:r>
            <a:r>
              <a:rPr lang="en-IN" dirty="0"/>
              <a:t> keyword is the name of a reference that refers to an object itself. One common use of the </a:t>
            </a:r>
            <a:r>
              <a:rPr lang="en-IN" u="sng" dirty="0"/>
              <a:t>this</a:t>
            </a:r>
            <a:r>
              <a:rPr lang="en-IN" dirty="0"/>
              <a:t> keyword is reference a class’s </a:t>
            </a:r>
            <a:r>
              <a:rPr lang="en-IN" b="1" dirty="0"/>
              <a:t>hidden data fields</a:t>
            </a:r>
            <a:r>
              <a:rPr lang="en-IN" dirty="0"/>
              <a:t>.</a:t>
            </a:r>
          </a:p>
          <a:p>
            <a:r>
              <a:rPr lang="en-IN" dirty="0"/>
              <a:t>Another common use of the </a:t>
            </a:r>
            <a:r>
              <a:rPr lang="en-IN" u="sng" dirty="0"/>
              <a:t>this</a:t>
            </a:r>
            <a:r>
              <a:rPr lang="en-IN" dirty="0"/>
              <a:t> keyword to enable a constructor to invoke another constructor of the same class.</a:t>
            </a:r>
          </a:p>
        </p:txBody>
      </p:sp>
    </p:spTree>
    <p:extLst>
      <p:ext uri="{BB962C8B-B14F-4D97-AF65-F5344CB8AC3E}">
        <p14:creationId xmlns:p14="http://schemas.microsoft.com/office/powerpoint/2010/main" val="28166423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53350-1EB5-41A9-B53A-6A1545392D1A}"/>
              </a:ext>
            </a:extLst>
          </p:cNvPr>
          <p:cNvSpPr>
            <a:spLocks noGrp="1"/>
          </p:cNvSpPr>
          <p:nvPr>
            <p:ph type="title"/>
          </p:nvPr>
        </p:nvSpPr>
        <p:spPr/>
        <p:txBody>
          <a:bodyPr/>
          <a:lstStyle/>
          <a:p>
            <a:r>
              <a:rPr lang="en-IN" dirty="0"/>
              <a:t>Reference the Hidden Data Fields</a:t>
            </a:r>
          </a:p>
        </p:txBody>
      </p:sp>
      <p:pic>
        <p:nvPicPr>
          <p:cNvPr id="4" name="Content Placeholder 3" descr="A Left side text box shows reference the Hidden Data Fields. For long description in Notes pane, press F6.">
            <a:extLst>
              <a:ext uri="{FF2B5EF4-FFF2-40B4-BE49-F238E27FC236}">
                <a16:creationId xmlns:a16="http://schemas.microsoft.com/office/drawing/2014/main" id="{FA2EEA88-2DE8-4145-9239-097134F2AAC9}"/>
              </a:ext>
            </a:extLst>
          </p:cNvPr>
          <p:cNvPicPr>
            <a:picLocks noGrp="1" noChangeAspect="1"/>
          </p:cNvPicPr>
          <p:nvPr>
            <p:ph sz="quarter" idx="13"/>
          </p:nvPr>
        </p:nvPicPr>
        <p:blipFill>
          <a:blip r:embed="rId3"/>
          <a:stretch>
            <a:fillRect/>
          </a:stretch>
        </p:blipFill>
        <p:spPr>
          <a:xfrm>
            <a:off x="457200" y="1637819"/>
            <a:ext cx="8232775" cy="2642936"/>
          </a:xfrm>
          <a:prstGeom prst="rect">
            <a:avLst/>
          </a:prstGeom>
        </p:spPr>
      </p:pic>
    </p:spTree>
    <p:extLst>
      <p:ext uri="{BB962C8B-B14F-4D97-AF65-F5344CB8AC3E}">
        <p14:creationId xmlns:p14="http://schemas.microsoft.com/office/powerpoint/2010/main" val="37520896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71A1D-F352-4502-92E6-1404817BED65}"/>
              </a:ext>
            </a:extLst>
          </p:cNvPr>
          <p:cNvSpPr>
            <a:spLocks noGrp="1"/>
          </p:cNvSpPr>
          <p:nvPr>
            <p:ph type="title"/>
          </p:nvPr>
        </p:nvSpPr>
        <p:spPr/>
        <p:txBody>
          <a:bodyPr/>
          <a:lstStyle/>
          <a:p>
            <a:r>
              <a:rPr lang="en-IN" dirty="0"/>
              <a:t>Calling Overloaded Constructor</a:t>
            </a:r>
          </a:p>
        </p:txBody>
      </p:sp>
      <p:pic>
        <p:nvPicPr>
          <p:cNvPr id="8" name="Content Placeholder 7" descr="A text box shows the Calling Overloaded Constructor. For long description in Notes pane, press F6.">
            <a:extLst>
              <a:ext uri="{FF2B5EF4-FFF2-40B4-BE49-F238E27FC236}">
                <a16:creationId xmlns:a16="http://schemas.microsoft.com/office/drawing/2014/main" id="{5BBC3B49-6513-45A8-B251-A02B8B320D4A}"/>
              </a:ext>
            </a:extLst>
          </p:cNvPr>
          <p:cNvPicPr>
            <a:picLocks noGrp="1" noChangeAspect="1"/>
          </p:cNvPicPr>
          <p:nvPr>
            <p:ph sz="quarter" idx="13"/>
          </p:nvPr>
        </p:nvPicPr>
        <p:blipFill>
          <a:blip r:embed="rId3"/>
          <a:stretch>
            <a:fillRect/>
          </a:stretch>
        </p:blipFill>
        <p:spPr>
          <a:xfrm>
            <a:off x="787971" y="1676400"/>
            <a:ext cx="7571232" cy="4419600"/>
          </a:xfrm>
        </p:spPr>
      </p:pic>
    </p:spTree>
    <p:extLst>
      <p:ext uri="{BB962C8B-B14F-4D97-AF65-F5344CB8AC3E}">
        <p14:creationId xmlns:p14="http://schemas.microsoft.com/office/powerpoint/2010/main" val="11823112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3"/>
          <p:cNvSpPr txBox="1">
            <a:spLocks noChangeAspect="1" noChangeArrowheads="1"/>
          </p:cNvSpPr>
          <p:nvPr/>
        </p:nvSpPr>
        <p:spPr bwMode="auto">
          <a:xfrm>
            <a:off x="1657350" y="1257300"/>
            <a:ext cx="6000750" cy="2000250"/>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rIns="342900"/>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spcBef>
                <a:spcPct val="50000"/>
              </a:spcBef>
            </a:pPr>
            <a:endParaRPr lang="en-US" altLang="en-US" sz="3000" b="1"/>
          </a:p>
        </p:txBody>
      </p:sp>
      <p:sp>
        <p:nvSpPr>
          <p:cNvPr id="11267" name="Text Box 3"/>
          <p:cNvSpPr txBox="1">
            <a:spLocks noChangeArrowheads="1"/>
          </p:cNvSpPr>
          <p:nvPr/>
        </p:nvSpPr>
        <p:spPr bwMode="auto">
          <a:xfrm>
            <a:off x="2286000" y="2114551"/>
            <a:ext cx="2286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r>
              <a:rPr lang="en-US" altLang="en-US" b="1" dirty="0">
                <a:latin typeface="Arial Unicode MS" panose="020B0604020202020204" pitchFamily="34" charset="-128"/>
                <a:ea typeface="Arial Unicode MS" panose="020B0604020202020204" pitchFamily="34" charset="-128"/>
                <a:cs typeface="Arial Unicode MS" panose="020B0604020202020204" pitchFamily="34" charset="-128"/>
              </a:rPr>
              <a:t>Rational Class</a:t>
            </a:r>
          </a:p>
        </p:txBody>
      </p:sp>
      <p:sp>
        <p:nvSpPr>
          <p:cNvPr id="8" name="Rounded Rectangle 7"/>
          <p:cNvSpPr/>
          <p:nvPr/>
        </p:nvSpPr>
        <p:spPr>
          <a:xfrm>
            <a:off x="1828800" y="1657350"/>
            <a:ext cx="2457450" cy="3429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en-US" dirty="0">
                <a:solidFill>
                  <a:srgbClr val="FFCC00"/>
                </a:solidFill>
              </a:rPr>
              <a:t>Objects &amp; Classes</a:t>
            </a:r>
          </a:p>
        </p:txBody>
      </p:sp>
      <p:pic>
        <p:nvPicPr>
          <p:cNvPr id="10249"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2533" y="1257300"/>
            <a:ext cx="2651522" cy="2000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spTree>
    <p:extLst>
      <p:ext uri="{BB962C8B-B14F-4D97-AF65-F5344CB8AC3E}">
        <p14:creationId xmlns:p14="http://schemas.microsoft.com/office/powerpoint/2010/main" val="10508205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Rational Numbers UML</a:t>
            </a:r>
          </a:p>
        </p:txBody>
      </p:sp>
      <p:graphicFrame>
        <p:nvGraphicFramePr>
          <p:cNvPr id="4" name="Content Placeholder 3"/>
          <p:cNvGraphicFramePr>
            <a:graphicFrameLocks noGrp="1"/>
          </p:cNvGraphicFramePr>
          <p:nvPr>
            <p:ph idx="1"/>
          </p:nvPr>
        </p:nvGraphicFramePr>
        <p:xfrm>
          <a:off x="628650" y="1947672"/>
          <a:ext cx="2743200" cy="3490724"/>
        </p:xfrm>
        <a:graphic>
          <a:graphicData uri="http://schemas.openxmlformats.org/drawingml/2006/table">
            <a:tbl>
              <a:tblPr firstRow="1" firstCol="1" bandRow="1">
                <a:tableStyleId>{5C22544A-7EE6-4342-B048-85BDC9FD1C3A}</a:tableStyleId>
              </a:tblPr>
              <a:tblGrid>
                <a:gridCol w="2743200">
                  <a:extLst>
                    <a:ext uri="{9D8B030D-6E8A-4147-A177-3AD203B41FA5}">
                      <a16:colId xmlns:a16="http://schemas.microsoft.com/office/drawing/2014/main" val="20000"/>
                    </a:ext>
                  </a:extLst>
                </a:gridCol>
              </a:tblGrid>
              <a:tr h="205337">
                <a:tc>
                  <a:txBody>
                    <a:bodyPr/>
                    <a:lstStyle/>
                    <a:p>
                      <a:pPr marL="0" marR="0" algn="ctr">
                        <a:spcBef>
                          <a:spcPts val="0"/>
                        </a:spcBef>
                        <a:spcAft>
                          <a:spcPts val="0"/>
                        </a:spcAft>
                      </a:pPr>
                      <a:r>
                        <a:rPr lang="en-US" sz="1200" dirty="0">
                          <a:effectLst/>
                        </a:rPr>
                        <a:t>Rational</a:t>
                      </a:r>
                      <a:endParaRPr lang="en-US" sz="1200" dirty="0">
                        <a:effectLst/>
                        <a:latin typeface="Times New Roman" panose="02020603050405020304" pitchFamily="18" charset="0"/>
                        <a:ea typeface="Times New Roman" panose="02020603050405020304" pitchFamily="18" charset="0"/>
                      </a:endParaRPr>
                    </a:p>
                  </a:txBody>
                  <a:tcPr marL="51435" marR="51435" marT="0" marB="0"/>
                </a:tc>
                <a:extLst>
                  <a:ext uri="{0D108BD9-81ED-4DB2-BD59-A6C34878D82A}">
                    <a16:rowId xmlns:a16="http://schemas.microsoft.com/office/drawing/2014/main" val="10000"/>
                  </a:ext>
                </a:extLst>
              </a:tr>
              <a:tr h="410674">
                <a:tc>
                  <a:txBody>
                    <a:bodyPr/>
                    <a:lstStyle/>
                    <a:p>
                      <a:pPr marL="0" marR="0">
                        <a:spcBef>
                          <a:spcPts val="0"/>
                        </a:spcBef>
                        <a:spcAft>
                          <a:spcPts val="0"/>
                        </a:spcAft>
                      </a:pPr>
                      <a:r>
                        <a:rPr lang="en-US" sz="1200" dirty="0">
                          <a:effectLst/>
                        </a:rPr>
                        <a:t>- numerator : </a:t>
                      </a:r>
                      <a:r>
                        <a:rPr lang="en-US" sz="1200" dirty="0" err="1">
                          <a:effectLst/>
                        </a:rPr>
                        <a:t>int</a:t>
                      </a:r>
                      <a:endParaRPr lang="en-US" sz="1200" dirty="0">
                        <a:effectLst/>
                      </a:endParaRPr>
                    </a:p>
                    <a:p>
                      <a:pPr marL="0" marR="0">
                        <a:spcBef>
                          <a:spcPts val="0"/>
                        </a:spcBef>
                        <a:spcAft>
                          <a:spcPts val="0"/>
                        </a:spcAft>
                      </a:pPr>
                      <a:r>
                        <a:rPr lang="en-US" sz="1200" dirty="0">
                          <a:effectLst/>
                        </a:rPr>
                        <a:t>- denominator : </a:t>
                      </a:r>
                      <a:r>
                        <a:rPr lang="en-US" sz="1200" dirty="0" err="1">
                          <a:effectLst/>
                        </a:rPr>
                        <a:t>int</a:t>
                      </a:r>
                      <a:endParaRPr lang="en-US" sz="1200" dirty="0">
                        <a:effectLst/>
                        <a:latin typeface="Times New Roman" panose="02020603050405020304" pitchFamily="18" charset="0"/>
                        <a:ea typeface="Times New Roman" panose="02020603050405020304" pitchFamily="18" charset="0"/>
                      </a:endParaRPr>
                    </a:p>
                  </a:txBody>
                  <a:tcPr marL="51435" marR="51435" marT="0" marB="0"/>
                </a:tc>
                <a:extLst>
                  <a:ext uri="{0D108BD9-81ED-4DB2-BD59-A6C34878D82A}">
                    <a16:rowId xmlns:a16="http://schemas.microsoft.com/office/drawing/2014/main" val="10001"/>
                  </a:ext>
                </a:extLst>
              </a:tr>
              <a:tr h="2874713">
                <a:tc>
                  <a:txBody>
                    <a:bodyPr/>
                    <a:lstStyle/>
                    <a:p>
                      <a:pPr marL="0" marR="0">
                        <a:spcBef>
                          <a:spcPts val="0"/>
                        </a:spcBef>
                        <a:spcAft>
                          <a:spcPts val="0"/>
                        </a:spcAft>
                      </a:pPr>
                      <a:r>
                        <a:rPr lang="en-US" sz="1200" dirty="0">
                          <a:effectLst/>
                        </a:rPr>
                        <a:t>+ Rational()</a:t>
                      </a:r>
                    </a:p>
                    <a:p>
                      <a:pPr marL="0" marR="0">
                        <a:spcBef>
                          <a:spcPts val="0"/>
                        </a:spcBef>
                        <a:spcAft>
                          <a:spcPts val="0"/>
                        </a:spcAft>
                      </a:pPr>
                      <a:r>
                        <a:rPr lang="en-US" sz="1200" dirty="0">
                          <a:effectLst/>
                        </a:rPr>
                        <a:t>+ Rational(n : </a:t>
                      </a:r>
                      <a:r>
                        <a:rPr lang="en-US" sz="1200" dirty="0" err="1">
                          <a:effectLst/>
                        </a:rPr>
                        <a:t>int</a:t>
                      </a:r>
                      <a:r>
                        <a:rPr lang="en-US" sz="1200" dirty="0">
                          <a:effectLst/>
                        </a:rPr>
                        <a:t>, d : </a:t>
                      </a:r>
                      <a:r>
                        <a:rPr lang="en-US" sz="1200" dirty="0" err="1">
                          <a:effectLst/>
                        </a:rPr>
                        <a:t>int</a:t>
                      </a:r>
                      <a:r>
                        <a:rPr lang="en-US" sz="1200" dirty="0">
                          <a:effectLst/>
                        </a:rPr>
                        <a:t>)</a:t>
                      </a:r>
                    </a:p>
                    <a:p>
                      <a:pPr marL="0" marR="0">
                        <a:spcBef>
                          <a:spcPts val="0"/>
                        </a:spcBef>
                        <a:spcAft>
                          <a:spcPts val="0"/>
                        </a:spcAft>
                      </a:pPr>
                      <a:r>
                        <a:rPr lang="en-US" sz="1200" dirty="0">
                          <a:effectLst/>
                        </a:rPr>
                        <a:t>+ </a:t>
                      </a:r>
                      <a:r>
                        <a:rPr lang="en-US" sz="1200" dirty="0" err="1">
                          <a:effectLst/>
                        </a:rPr>
                        <a:t>getNumerator</a:t>
                      </a:r>
                      <a:r>
                        <a:rPr lang="en-US" sz="1200" dirty="0">
                          <a:effectLst/>
                        </a:rPr>
                        <a:t>() : </a:t>
                      </a:r>
                      <a:r>
                        <a:rPr lang="en-US" sz="1200" dirty="0" err="1">
                          <a:effectLst/>
                        </a:rPr>
                        <a:t>int</a:t>
                      </a:r>
                      <a:endParaRPr lang="en-US" sz="1200" dirty="0">
                        <a:effectLst/>
                      </a:endParaRPr>
                    </a:p>
                    <a:p>
                      <a:pPr marL="0" marR="0">
                        <a:spcBef>
                          <a:spcPts val="0"/>
                        </a:spcBef>
                        <a:spcAft>
                          <a:spcPts val="0"/>
                        </a:spcAft>
                      </a:pPr>
                      <a:r>
                        <a:rPr lang="en-US" sz="1200" dirty="0">
                          <a:effectLst/>
                        </a:rPr>
                        <a:t>+ </a:t>
                      </a:r>
                      <a:r>
                        <a:rPr lang="en-US" sz="1200" dirty="0" err="1">
                          <a:effectLst/>
                        </a:rPr>
                        <a:t>setNumerator</a:t>
                      </a:r>
                      <a:r>
                        <a:rPr lang="en-US" sz="1200" dirty="0">
                          <a:effectLst/>
                        </a:rPr>
                        <a:t>(n : </a:t>
                      </a:r>
                      <a:r>
                        <a:rPr lang="en-US" sz="1200" dirty="0" err="1">
                          <a:effectLst/>
                        </a:rPr>
                        <a:t>int</a:t>
                      </a:r>
                      <a:r>
                        <a:rPr lang="en-US" sz="1200" dirty="0">
                          <a:effectLst/>
                        </a:rPr>
                        <a:t>)</a:t>
                      </a:r>
                    </a:p>
                    <a:p>
                      <a:pPr marL="0" marR="0">
                        <a:spcBef>
                          <a:spcPts val="0"/>
                        </a:spcBef>
                        <a:spcAft>
                          <a:spcPts val="0"/>
                        </a:spcAft>
                      </a:pPr>
                      <a:r>
                        <a:rPr lang="en-US" sz="1200" dirty="0">
                          <a:effectLst/>
                        </a:rPr>
                        <a:t>+ </a:t>
                      </a:r>
                      <a:r>
                        <a:rPr lang="en-US" sz="1200" dirty="0" err="1">
                          <a:effectLst/>
                        </a:rPr>
                        <a:t>getDenominator</a:t>
                      </a:r>
                      <a:r>
                        <a:rPr lang="en-US" sz="1200" dirty="0">
                          <a:effectLst/>
                        </a:rPr>
                        <a:t>() : </a:t>
                      </a:r>
                      <a:r>
                        <a:rPr lang="en-US" sz="1200" dirty="0" err="1">
                          <a:effectLst/>
                        </a:rPr>
                        <a:t>int</a:t>
                      </a:r>
                      <a:endParaRPr lang="en-US" sz="1200" dirty="0">
                        <a:effectLst/>
                      </a:endParaRPr>
                    </a:p>
                    <a:p>
                      <a:pPr marL="0" marR="0">
                        <a:spcBef>
                          <a:spcPts val="0"/>
                        </a:spcBef>
                        <a:spcAft>
                          <a:spcPts val="0"/>
                        </a:spcAft>
                      </a:pPr>
                      <a:r>
                        <a:rPr lang="en-US" sz="1200" dirty="0">
                          <a:effectLst/>
                        </a:rPr>
                        <a:t>+ </a:t>
                      </a:r>
                      <a:r>
                        <a:rPr lang="en-US" sz="1200" dirty="0" err="1">
                          <a:effectLst/>
                        </a:rPr>
                        <a:t>setDenominator</a:t>
                      </a:r>
                      <a:r>
                        <a:rPr lang="en-US" sz="1200" dirty="0">
                          <a:effectLst/>
                        </a:rPr>
                        <a:t>(d : </a:t>
                      </a:r>
                      <a:r>
                        <a:rPr lang="en-US" sz="1200" dirty="0" err="1">
                          <a:effectLst/>
                        </a:rPr>
                        <a:t>int</a:t>
                      </a:r>
                      <a:r>
                        <a:rPr lang="en-US" sz="1200" dirty="0">
                          <a:effectLst/>
                        </a:rPr>
                        <a:t>)</a:t>
                      </a:r>
                    </a:p>
                    <a:p>
                      <a:pPr marL="0" marR="0">
                        <a:spcBef>
                          <a:spcPts val="0"/>
                        </a:spcBef>
                        <a:spcAft>
                          <a:spcPts val="0"/>
                        </a:spcAft>
                      </a:pPr>
                      <a:r>
                        <a:rPr lang="en-US" sz="1200" dirty="0">
                          <a:effectLst/>
                        </a:rPr>
                        <a:t>+ add(r : Rational) : Rational</a:t>
                      </a:r>
                    </a:p>
                    <a:p>
                      <a:pPr marL="0" marR="0">
                        <a:spcBef>
                          <a:spcPts val="0"/>
                        </a:spcBef>
                        <a:spcAft>
                          <a:spcPts val="0"/>
                        </a:spcAft>
                      </a:pPr>
                      <a:r>
                        <a:rPr lang="en-US" sz="1200" dirty="0">
                          <a:effectLst/>
                        </a:rPr>
                        <a:t>+ subtract(r : Rational) : Rational</a:t>
                      </a:r>
                    </a:p>
                    <a:p>
                      <a:pPr marL="0" marR="0">
                        <a:spcBef>
                          <a:spcPts val="0"/>
                        </a:spcBef>
                        <a:spcAft>
                          <a:spcPts val="0"/>
                        </a:spcAft>
                      </a:pPr>
                      <a:r>
                        <a:rPr lang="en-US" sz="1200" dirty="0">
                          <a:effectLst/>
                        </a:rPr>
                        <a:t>+ divide(r : Rational) : Rational</a:t>
                      </a:r>
                    </a:p>
                    <a:p>
                      <a:pPr marL="0" marR="0">
                        <a:spcBef>
                          <a:spcPts val="0"/>
                        </a:spcBef>
                        <a:spcAft>
                          <a:spcPts val="0"/>
                        </a:spcAft>
                      </a:pPr>
                      <a:r>
                        <a:rPr lang="en-US" sz="1200" dirty="0">
                          <a:effectLst/>
                        </a:rPr>
                        <a:t>+ multiply(r : Rational) : Rational</a:t>
                      </a:r>
                    </a:p>
                    <a:p>
                      <a:pPr marL="0" marR="0">
                        <a:spcBef>
                          <a:spcPts val="0"/>
                        </a:spcBef>
                        <a:spcAft>
                          <a:spcPts val="0"/>
                        </a:spcAft>
                      </a:pPr>
                      <a:r>
                        <a:rPr lang="en-US" sz="1200" dirty="0">
                          <a:effectLst/>
                        </a:rPr>
                        <a:t>+ equals(r : Rational) : Boolean</a:t>
                      </a:r>
                    </a:p>
                    <a:p>
                      <a:pPr marL="0" marR="0">
                        <a:spcBef>
                          <a:spcPts val="0"/>
                        </a:spcBef>
                        <a:spcAft>
                          <a:spcPts val="0"/>
                        </a:spcAft>
                      </a:pPr>
                      <a:r>
                        <a:rPr lang="en-US" sz="1200" dirty="0">
                          <a:effectLst/>
                        </a:rPr>
                        <a:t>+ </a:t>
                      </a:r>
                      <a:r>
                        <a:rPr lang="en-US" sz="1200" dirty="0" err="1">
                          <a:effectLst/>
                        </a:rPr>
                        <a:t>compareTo</a:t>
                      </a:r>
                      <a:r>
                        <a:rPr lang="en-US" sz="1200" dirty="0">
                          <a:effectLst/>
                        </a:rPr>
                        <a:t>(r : Rational) : </a:t>
                      </a:r>
                      <a:r>
                        <a:rPr lang="en-US" sz="1200" dirty="0" err="1">
                          <a:effectLst/>
                        </a:rPr>
                        <a:t>int</a:t>
                      </a:r>
                      <a:endParaRPr lang="en-US" sz="1200" dirty="0">
                        <a:effectLst/>
                      </a:endParaRPr>
                    </a:p>
                    <a:p>
                      <a:pPr marL="0" marR="0">
                        <a:spcBef>
                          <a:spcPts val="0"/>
                        </a:spcBef>
                        <a:spcAft>
                          <a:spcPts val="0"/>
                        </a:spcAft>
                      </a:pPr>
                      <a:r>
                        <a:rPr lang="en-US" sz="1200" dirty="0">
                          <a:effectLst/>
                        </a:rPr>
                        <a:t>+ </a:t>
                      </a:r>
                      <a:r>
                        <a:rPr lang="en-US" sz="1200" dirty="0" err="1">
                          <a:effectLst/>
                        </a:rPr>
                        <a:t>toString</a:t>
                      </a:r>
                      <a:r>
                        <a:rPr lang="en-US" sz="1200" dirty="0">
                          <a:effectLst/>
                        </a:rPr>
                        <a:t>() : String</a:t>
                      </a:r>
                    </a:p>
                    <a:p>
                      <a:pPr marL="0" marR="0">
                        <a:spcBef>
                          <a:spcPts val="0"/>
                        </a:spcBef>
                        <a:spcAft>
                          <a:spcPts val="0"/>
                        </a:spcAft>
                      </a:pPr>
                      <a:r>
                        <a:rPr lang="en-US" sz="1200" dirty="0">
                          <a:effectLst/>
                        </a:rPr>
                        <a:t>- </a:t>
                      </a:r>
                      <a:r>
                        <a:rPr lang="en-US" sz="1200" dirty="0" err="1">
                          <a:effectLst/>
                        </a:rPr>
                        <a:t>gcd</a:t>
                      </a:r>
                      <a:r>
                        <a:rPr lang="en-US" sz="1200" dirty="0">
                          <a:effectLst/>
                        </a:rPr>
                        <a:t>(n : </a:t>
                      </a:r>
                      <a:r>
                        <a:rPr lang="en-US" sz="1200" dirty="0" err="1">
                          <a:effectLst/>
                        </a:rPr>
                        <a:t>int</a:t>
                      </a:r>
                      <a:r>
                        <a:rPr lang="en-US" sz="1200" dirty="0">
                          <a:effectLst/>
                        </a:rPr>
                        <a:t> , d : </a:t>
                      </a:r>
                      <a:r>
                        <a:rPr lang="en-US" sz="1200" dirty="0" err="1">
                          <a:effectLst/>
                        </a:rPr>
                        <a:t>int</a:t>
                      </a:r>
                      <a:r>
                        <a:rPr lang="en-US" sz="1200" dirty="0">
                          <a:effectLst/>
                        </a:rPr>
                        <a:t>) : </a:t>
                      </a:r>
                      <a:r>
                        <a:rPr lang="en-US" sz="1200" dirty="0" err="1">
                          <a:effectLst/>
                        </a:rPr>
                        <a:t>int</a:t>
                      </a:r>
                      <a:endParaRPr lang="en-US" sz="1200" dirty="0">
                        <a:effectLst/>
                        <a:latin typeface="Times New Roman" panose="02020603050405020304" pitchFamily="18" charset="0"/>
                        <a:ea typeface="Times New Roman" panose="02020603050405020304" pitchFamily="18" charset="0"/>
                      </a:endParaRPr>
                    </a:p>
                  </a:txBody>
                  <a:tcPr marL="51435" marR="51435" marT="0" marB="0"/>
                </a:tc>
                <a:extLst>
                  <a:ext uri="{0D108BD9-81ED-4DB2-BD59-A6C34878D82A}">
                    <a16:rowId xmlns:a16="http://schemas.microsoft.com/office/drawing/2014/main" val="10002"/>
                  </a:ext>
                </a:extLst>
              </a:tr>
            </a:tbl>
          </a:graphicData>
        </a:graphic>
      </p:graphicFrame>
      <p:graphicFrame>
        <p:nvGraphicFramePr>
          <p:cNvPr id="6" name="Table 5"/>
          <p:cNvGraphicFramePr>
            <a:graphicFrameLocks noGrp="1"/>
          </p:cNvGraphicFramePr>
          <p:nvPr/>
        </p:nvGraphicFramePr>
        <p:xfrm>
          <a:off x="3478530" y="1947671"/>
          <a:ext cx="4867656" cy="1348740"/>
        </p:xfrm>
        <a:graphic>
          <a:graphicData uri="http://schemas.openxmlformats.org/drawingml/2006/table">
            <a:tbl>
              <a:tblPr firstRow="1" bandRow="1">
                <a:tableStyleId>{5C22544A-7EE6-4342-B048-85BDC9FD1C3A}</a:tableStyleId>
              </a:tblPr>
              <a:tblGrid>
                <a:gridCol w="4867656">
                  <a:extLst>
                    <a:ext uri="{9D8B030D-6E8A-4147-A177-3AD203B41FA5}">
                      <a16:colId xmlns:a16="http://schemas.microsoft.com/office/drawing/2014/main" val="20000"/>
                    </a:ext>
                  </a:extLst>
                </a:gridCol>
              </a:tblGrid>
              <a:tr h="1303020">
                <a:tc>
                  <a:txBody>
                    <a:bodyPr/>
                    <a:lstStyle/>
                    <a:p>
                      <a:pPr lvl="0"/>
                      <a:r>
                        <a:rPr lang="en-US" sz="1400" b="1" kern="1200" dirty="0">
                          <a:solidFill>
                            <a:schemeClr val="lt1"/>
                          </a:solidFill>
                          <a:effectLst/>
                          <a:latin typeface="+mn-lt"/>
                          <a:ea typeface="+mn-ea"/>
                          <a:cs typeface="+mn-cs"/>
                        </a:rPr>
                        <a:t>default value for a Rational object is 0/1</a:t>
                      </a:r>
                    </a:p>
                    <a:p>
                      <a:pPr lvl="0"/>
                      <a:r>
                        <a:rPr lang="en-US" sz="1400" b="1" kern="1200" dirty="0">
                          <a:solidFill>
                            <a:schemeClr val="lt1"/>
                          </a:solidFill>
                          <a:effectLst/>
                          <a:latin typeface="+mn-lt"/>
                          <a:ea typeface="+mn-ea"/>
                          <a:cs typeface="+mn-cs"/>
                        </a:rPr>
                        <a:t>Rational objects must be in reduced form</a:t>
                      </a:r>
                    </a:p>
                    <a:p>
                      <a:pPr lvl="0"/>
                      <a:r>
                        <a:rPr lang="en-US" sz="1400" b="1" kern="1200" dirty="0">
                          <a:solidFill>
                            <a:schemeClr val="lt1"/>
                          </a:solidFill>
                          <a:effectLst/>
                          <a:latin typeface="+mn-lt"/>
                          <a:ea typeface="+mn-ea"/>
                          <a:cs typeface="+mn-cs"/>
                        </a:rPr>
                        <a:t>Rational objects should not be modified by any of the methods</a:t>
                      </a:r>
                    </a:p>
                    <a:p>
                      <a:pPr lvl="0"/>
                      <a:r>
                        <a:rPr lang="en-US" sz="1400" b="1" kern="1200" dirty="0" err="1">
                          <a:solidFill>
                            <a:schemeClr val="lt1"/>
                          </a:solidFill>
                          <a:effectLst/>
                          <a:latin typeface="+mn-lt"/>
                          <a:ea typeface="+mn-ea"/>
                          <a:cs typeface="+mn-cs"/>
                        </a:rPr>
                        <a:t>toString</a:t>
                      </a:r>
                      <a:r>
                        <a:rPr lang="en-US" sz="1400" b="1" kern="1200" dirty="0">
                          <a:solidFill>
                            <a:schemeClr val="lt1"/>
                          </a:solidFill>
                          <a:effectLst/>
                          <a:latin typeface="+mn-lt"/>
                          <a:ea typeface="+mn-ea"/>
                          <a:cs typeface="+mn-cs"/>
                        </a:rPr>
                        <a:t>() format is  “numerator/denominator”</a:t>
                      </a:r>
                    </a:p>
                    <a:p>
                      <a:endParaRPr lang="en-US" sz="1400" dirty="0"/>
                    </a:p>
                  </a:txBody>
                  <a:tcPr marL="68580" marR="68580" marT="34290" marB="34290"/>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37161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lvl="0"/>
                <a:r>
                  <a:rPr lang="en-US" dirty="0"/>
                  <a:t>Given n, write a program that will compute the following summation series using the Rational class.  output should be as follows:</a:t>
                </a:r>
              </a:p>
              <a:p>
                <a:pPr marL="0" indent="0">
                  <a:buNone/>
                </a:pPr>
                <a:r>
                  <a:rPr lang="en-US" dirty="0"/>
                  <a:t> </a:t>
                </a:r>
              </a:p>
              <a:p>
                <a:pPr marL="0" indent="0">
                  <a:buNone/>
                </a:pP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i="1" smtClean="0">
                            <a:latin typeface="Cambria Math" panose="02040503050406030204" pitchFamily="18" charset="0"/>
                          </a:rPr>
                          <m:t>1</m:t>
                        </m:r>
                      </m:den>
                    </m:f>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i="1" smtClean="0">
                            <a:latin typeface="Cambria Math" panose="02040503050406030204" pitchFamily="18" charset="0"/>
                          </a:rPr>
                          <m:t>2</m:t>
                        </m:r>
                      </m:den>
                    </m:f>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r>
                      <a:rPr lang="en-US" b="0" i="1" smtClean="0">
                        <a:latin typeface="Cambria Math" panose="02040503050406030204" pitchFamily="18" charset="0"/>
                      </a:rPr>
                      <m:t>+</m:t>
                    </m:r>
                    <m:r>
                      <a:rPr lang="en-US" i="1" smtClean="0">
                        <a:latin typeface="Cambria Math" panose="02040503050406030204" pitchFamily="18" charset="0"/>
                      </a:rPr>
                      <m:t>…</m:t>
                    </m:r>
                  </m:oMath>
                </a14:m>
                <a:r>
                  <a:rPr lang="en-US" dirty="0"/>
                  <a:t>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oMath>
                </a14:m>
                <a:r>
                  <a:rPr lang="en-US" dirty="0"/>
                  <a:t> = result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35206911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Given n Rational numbers, find the maximum</a:t>
            </a:r>
          </a:p>
        </p:txBody>
      </p:sp>
    </p:spTree>
    <p:extLst>
      <p:ext uri="{BB962C8B-B14F-4D97-AF65-F5344CB8AC3E}">
        <p14:creationId xmlns:p14="http://schemas.microsoft.com/office/powerpoint/2010/main" val="2192944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1ECA6EA8-2C93-4B2D-B9D0-E89E531B3B21}"/>
              </a:ext>
            </a:extLst>
          </p:cNvPr>
          <p:cNvSpPr>
            <a:spLocks noGrp="1" noChangeArrowheads="1"/>
          </p:cNvSpPr>
          <p:nvPr>
            <p:ph type="title"/>
          </p:nvPr>
        </p:nvSpPr>
        <p:spPr/>
        <p:txBody>
          <a:bodyPr/>
          <a:lstStyle/>
          <a:p>
            <a:r>
              <a:rPr lang="en-US" altLang="en-US"/>
              <a:t>Classes and Instances</a:t>
            </a:r>
          </a:p>
        </p:txBody>
      </p:sp>
      <p:sp>
        <p:nvSpPr>
          <p:cNvPr id="9219" name="Content Placeholder 2">
            <a:extLst>
              <a:ext uri="{FF2B5EF4-FFF2-40B4-BE49-F238E27FC236}">
                <a16:creationId xmlns:a16="http://schemas.microsoft.com/office/drawing/2014/main" id="{A9B56F27-2116-42EC-A1A7-D3844258DA32}"/>
              </a:ext>
            </a:extLst>
          </p:cNvPr>
          <p:cNvSpPr>
            <a:spLocks noGrp="1" noChangeArrowheads="1"/>
          </p:cNvSpPr>
          <p:nvPr>
            <p:ph idx="1"/>
          </p:nvPr>
        </p:nvSpPr>
        <p:spPr/>
        <p:txBody>
          <a:bodyPr/>
          <a:lstStyle/>
          <a:p>
            <a:pPr eaLnBrk="1" hangingPunct="1">
              <a:buFontTx/>
              <a:buChar char="•"/>
            </a:pPr>
            <a:r>
              <a:rPr lang="en-US" altLang="en-US" sz="2000"/>
              <a:t>Many objects can be created from a class.</a:t>
            </a:r>
          </a:p>
          <a:p>
            <a:pPr eaLnBrk="1" hangingPunct="1">
              <a:buFontTx/>
              <a:buChar char="•"/>
            </a:pPr>
            <a:r>
              <a:rPr lang="en-US" altLang="en-US" sz="2000"/>
              <a:t>Each object is independent of the others.</a:t>
            </a:r>
          </a:p>
          <a:p>
            <a:pPr>
              <a:buFontTx/>
              <a:buChar char="•"/>
            </a:pPr>
            <a:endParaRPr lang="en-US" altLang="en-US"/>
          </a:p>
        </p:txBody>
      </p:sp>
      <p:pic>
        <p:nvPicPr>
          <p:cNvPr id="3" name="Picture 2">
            <a:extLst>
              <a:ext uri="{FF2B5EF4-FFF2-40B4-BE49-F238E27FC236}">
                <a16:creationId xmlns:a16="http://schemas.microsoft.com/office/drawing/2014/main" id="{83D75427-8D88-402D-954E-27258FDEE4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4501" y="2047289"/>
            <a:ext cx="6258798" cy="4201111"/>
          </a:xfrm>
          <a:prstGeom prst="rect">
            <a:avLst/>
          </a:prstGeom>
        </p:spPr>
      </p:pic>
    </p:spTree>
    <p:extLst>
      <p:ext uri="{BB962C8B-B14F-4D97-AF65-F5344CB8AC3E}">
        <p14:creationId xmlns:p14="http://schemas.microsoft.com/office/powerpoint/2010/main" val="2507319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A7AD2-E1FF-4CE5-BC3F-67D0B8B1A9DF}"/>
              </a:ext>
            </a:extLst>
          </p:cNvPr>
          <p:cNvSpPr>
            <a:spLocks noGrp="1"/>
          </p:cNvSpPr>
          <p:nvPr>
            <p:ph type="title"/>
          </p:nvPr>
        </p:nvSpPr>
        <p:spPr/>
        <p:txBody>
          <a:bodyPr/>
          <a:lstStyle/>
          <a:p>
            <a:r>
              <a:rPr lang="en-IN" dirty="0"/>
              <a:t>Objects</a:t>
            </a:r>
          </a:p>
        </p:txBody>
      </p:sp>
      <p:pic>
        <p:nvPicPr>
          <p:cNvPr id="8" name="Content Placeholder 7" descr="A class template with detail as follows. For long description in Notes pane, press F6.">
            <a:extLst>
              <a:ext uri="{FF2B5EF4-FFF2-40B4-BE49-F238E27FC236}">
                <a16:creationId xmlns:a16="http://schemas.microsoft.com/office/drawing/2014/main" id="{7CC139EA-A494-4F7C-9EC1-9327C983E51D}"/>
              </a:ext>
            </a:extLst>
          </p:cNvPr>
          <p:cNvPicPr>
            <a:picLocks noGrp="1" noChangeAspect="1"/>
          </p:cNvPicPr>
          <p:nvPr>
            <p:ph sz="quarter" idx="13"/>
          </p:nvPr>
        </p:nvPicPr>
        <p:blipFill>
          <a:blip r:embed="rId3"/>
          <a:stretch>
            <a:fillRect/>
          </a:stretch>
        </p:blipFill>
        <p:spPr>
          <a:xfrm>
            <a:off x="471786" y="1596007"/>
            <a:ext cx="8200428" cy="2909242"/>
          </a:xfrm>
          <a:prstGeom prst="rect">
            <a:avLst/>
          </a:prstGeom>
        </p:spPr>
      </p:pic>
      <p:sp>
        <p:nvSpPr>
          <p:cNvPr id="4" name="Content Placeholder 3">
            <a:extLst>
              <a:ext uri="{FF2B5EF4-FFF2-40B4-BE49-F238E27FC236}">
                <a16:creationId xmlns:a16="http://schemas.microsoft.com/office/drawing/2014/main" id="{77C8716F-2F9C-4DA7-9914-C6E8D671E245}"/>
              </a:ext>
            </a:extLst>
          </p:cNvPr>
          <p:cNvSpPr>
            <a:spLocks noGrp="1"/>
          </p:cNvSpPr>
          <p:nvPr>
            <p:ph sz="quarter" idx="14"/>
          </p:nvPr>
        </p:nvSpPr>
        <p:spPr>
          <a:xfrm>
            <a:off x="457200" y="4788607"/>
            <a:ext cx="8229600" cy="968922"/>
          </a:xfrm>
        </p:spPr>
        <p:txBody>
          <a:bodyPr/>
          <a:lstStyle/>
          <a:p>
            <a:pPr marL="432" indent="0">
              <a:buNone/>
            </a:pPr>
            <a:r>
              <a:rPr lang="en-IN" dirty="0"/>
              <a:t>An object has both a state and behavior. The state defines the object, and the behavior defines what the object does.</a:t>
            </a:r>
          </a:p>
        </p:txBody>
      </p:sp>
    </p:spTree>
    <p:extLst>
      <p:ext uri="{BB962C8B-B14F-4D97-AF65-F5344CB8AC3E}">
        <p14:creationId xmlns:p14="http://schemas.microsoft.com/office/powerpoint/2010/main" val="2203443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p:txBody>
          <a:bodyPr/>
          <a:lstStyle/>
          <a:p>
            <a:r>
              <a:rPr lang="en-US" altLang="en-US"/>
              <a:t>Objects and Programs</a:t>
            </a:r>
          </a:p>
        </p:txBody>
      </p:sp>
      <p:sp>
        <p:nvSpPr>
          <p:cNvPr id="15362" name="Content Placeholder 2"/>
          <p:cNvSpPr>
            <a:spLocks noGrp="1"/>
          </p:cNvSpPr>
          <p:nvPr>
            <p:ph idx="1"/>
          </p:nvPr>
        </p:nvSpPr>
        <p:spPr>
          <a:xfrm>
            <a:off x="304800" y="1066800"/>
            <a:ext cx="8458200" cy="1295400"/>
          </a:xfrm>
        </p:spPr>
        <p:txBody>
          <a:bodyPr/>
          <a:lstStyle/>
          <a:p>
            <a:pPr lvl="1">
              <a:spcBef>
                <a:spcPct val="0"/>
              </a:spcBef>
            </a:pPr>
            <a:r>
              <a:rPr lang="en-US" altLang="en-US" sz="2400" dirty="0"/>
              <a:t>For example, the </a:t>
            </a:r>
            <a:r>
              <a:rPr lang="en-US" altLang="en-US" sz="2400" dirty="0">
                <a:latin typeface="Consolas" panose="020B0609020204030204" pitchFamily="49" charset="0"/>
              </a:rPr>
              <a:t>String</a:t>
            </a:r>
            <a:r>
              <a:rPr lang="en-US" altLang="en-US" sz="2400" dirty="0"/>
              <a:t> class provides methods:</a:t>
            </a:r>
          </a:p>
          <a:p>
            <a:pPr lvl="2">
              <a:spcBef>
                <a:spcPct val="0"/>
              </a:spcBef>
            </a:pPr>
            <a:r>
              <a:rPr lang="en-US" altLang="en-US" sz="2000" dirty="0"/>
              <a:t>Examples:  </a:t>
            </a:r>
            <a:r>
              <a:rPr lang="en-US" altLang="en-US" sz="2000" dirty="0">
                <a:solidFill>
                  <a:srgbClr val="0033CC"/>
                </a:solidFill>
                <a:latin typeface="Consolas" panose="020B0609020204030204" pitchFamily="49" charset="0"/>
              </a:rPr>
              <a:t>length()</a:t>
            </a:r>
            <a:r>
              <a:rPr lang="en-US" altLang="en-US" sz="2000" dirty="0">
                <a:solidFill>
                  <a:srgbClr val="0033CC"/>
                </a:solidFill>
              </a:rPr>
              <a:t> </a:t>
            </a:r>
            <a:r>
              <a:rPr lang="en-US" altLang="en-US" sz="2000" dirty="0"/>
              <a:t>and </a:t>
            </a:r>
            <a:r>
              <a:rPr lang="en-US" altLang="en-US" sz="2000" dirty="0" err="1">
                <a:solidFill>
                  <a:srgbClr val="00B050"/>
                </a:solidFill>
                <a:latin typeface="Consolas" panose="020B0609020204030204" pitchFamily="49" charset="0"/>
              </a:rPr>
              <a:t>charAt</a:t>
            </a:r>
            <a:r>
              <a:rPr lang="en-US" altLang="en-US" sz="2000" dirty="0">
                <a:solidFill>
                  <a:srgbClr val="00B050"/>
                </a:solidFill>
                <a:latin typeface="Consolas" panose="020B0609020204030204" pitchFamily="49" charset="0"/>
              </a:rPr>
              <a:t>()</a:t>
            </a:r>
            <a:r>
              <a:rPr lang="en-US" altLang="en-US" sz="2000" dirty="0">
                <a:solidFill>
                  <a:srgbClr val="00B050"/>
                </a:solidFill>
              </a:rPr>
              <a:t> </a:t>
            </a:r>
            <a:r>
              <a:rPr lang="en-US" altLang="en-US" sz="2000" dirty="0"/>
              <a:t>methods</a:t>
            </a:r>
          </a:p>
        </p:txBody>
      </p:sp>
      <p:sp>
        <p:nvSpPr>
          <p:cNvPr id="15364" name="Slide Number Placeholder 2"/>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200">
                <a:solidFill>
                  <a:srgbClr val="898989"/>
                </a:solidFill>
              </a:rPr>
              <a:t>Page </a:t>
            </a:r>
            <a:fld id="{F85BF249-A724-4F60-8C47-A81E82A7A858}" type="slidenum">
              <a:rPr lang="en-US" altLang="en-US" sz="1200">
                <a:solidFill>
                  <a:srgbClr val="898989"/>
                </a:solidFill>
              </a:rPr>
              <a:pPr eaLnBrk="1" hangingPunct="1"/>
              <a:t>8</a:t>
            </a:fld>
            <a:endParaRPr lang="en-US" altLang="en-US" sz="1200">
              <a:solidFill>
                <a:srgbClr val="898989"/>
              </a:solidFill>
            </a:endParaRPr>
          </a:p>
        </p:txBody>
      </p:sp>
      <p:sp>
        <p:nvSpPr>
          <p:cNvPr id="18" name="Content Placeholder 2"/>
          <p:cNvSpPr txBox="1">
            <a:spLocks/>
          </p:cNvSpPr>
          <p:nvPr/>
        </p:nvSpPr>
        <p:spPr bwMode="auto">
          <a:xfrm>
            <a:off x="1219200" y="2895600"/>
            <a:ext cx="6629400" cy="1143000"/>
          </a:xfrm>
          <a:prstGeom prst="rect">
            <a:avLst/>
          </a:prstGeom>
          <a:solidFill>
            <a:srgbClr val="D9D9D9"/>
          </a:solidFill>
          <a:ln>
            <a:noFill/>
          </a:ln>
          <a:effectLst>
            <a:outerShdw blurRad="50800" dist="38100" dir="18900000" algn="bl" rotWithShape="0">
              <a:srgbClr val="808080">
                <a:alpha val="39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buClr>
                <a:srgbClr val="835E01"/>
              </a:buClr>
              <a:buSzPct val="60000"/>
              <a:buFont typeface="Wingdings" panose="05000000000000000000" pitchFamily="2" charset="2"/>
              <a:buNone/>
            </a:pPr>
            <a:r>
              <a:rPr lang="en-US" altLang="en-US" sz="2000" dirty="0">
                <a:latin typeface="Consolas" panose="020B0609020204030204" pitchFamily="49" charset="0"/>
              </a:rPr>
              <a:t>String greeting = new String                                                                                                                                                                                                                                                                                                                                                                                                                                                                                                                          (</a:t>
            </a:r>
            <a:r>
              <a:rPr lang="ja-JP" altLang="en-US" sz="2000" dirty="0">
                <a:latin typeface="Consolas" panose="020B0609020204030204" pitchFamily="49" charset="0"/>
              </a:rPr>
              <a:t>“</a:t>
            </a:r>
            <a:r>
              <a:rPr lang="en-US" altLang="ja-JP" sz="2000" dirty="0">
                <a:latin typeface="Consolas" panose="020B0609020204030204" pitchFamily="49" charset="0"/>
              </a:rPr>
              <a:t>Hello World</a:t>
            </a:r>
            <a:r>
              <a:rPr lang="ja-JP" altLang="en-US" sz="2000" dirty="0">
                <a:latin typeface="Consolas" panose="020B0609020204030204" pitchFamily="49" charset="0"/>
              </a:rPr>
              <a:t>”</a:t>
            </a:r>
            <a:r>
              <a:rPr lang="en-US" altLang="ja-JP" sz="2000" dirty="0">
                <a:latin typeface="Consolas" panose="020B0609020204030204" pitchFamily="49" charset="0"/>
              </a:rPr>
              <a:t>);</a:t>
            </a:r>
          </a:p>
          <a:p>
            <a:pPr>
              <a:buClr>
                <a:srgbClr val="835E01"/>
              </a:buClr>
              <a:buSzPct val="60000"/>
              <a:buFont typeface="Wingdings" panose="05000000000000000000" pitchFamily="2" charset="2"/>
              <a:buNone/>
            </a:pPr>
            <a:r>
              <a:rPr lang="en-US" altLang="en-US" sz="2000" dirty="0" err="1">
                <a:latin typeface="Consolas" panose="020B0609020204030204" pitchFamily="49" charset="0"/>
              </a:rPr>
              <a:t>int</a:t>
            </a:r>
            <a:r>
              <a:rPr lang="en-US" altLang="en-US" sz="2000" dirty="0">
                <a:latin typeface="Consolas" panose="020B0609020204030204" pitchFamily="49" charset="0"/>
              </a:rPr>
              <a:t> </a:t>
            </a:r>
            <a:r>
              <a:rPr lang="en-US" altLang="en-US" sz="2000" dirty="0" err="1">
                <a:latin typeface="Consolas" panose="020B0609020204030204" pitchFamily="49" charset="0"/>
              </a:rPr>
              <a:t>len</a:t>
            </a:r>
            <a:r>
              <a:rPr lang="en-US" altLang="en-US" sz="2000" dirty="0">
                <a:latin typeface="Consolas" panose="020B0609020204030204" pitchFamily="49" charset="0"/>
              </a:rPr>
              <a:t> = </a:t>
            </a:r>
            <a:r>
              <a:rPr lang="en-US" altLang="en-US" sz="2000" dirty="0" err="1">
                <a:latin typeface="Consolas" panose="020B0609020204030204" pitchFamily="49" charset="0"/>
              </a:rPr>
              <a:t>greeting.</a:t>
            </a:r>
            <a:r>
              <a:rPr lang="en-US" altLang="en-US" sz="2000" dirty="0" err="1">
                <a:solidFill>
                  <a:srgbClr val="0033CC"/>
                </a:solidFill>
                <a:latin typeface="Consolas" panose="020B0609020204030204" pitchFamily="49" charset="0"/>
              </a:rPr>
              <a:t>length</a:t>
            </a:r>
            <a:r>
              <a:rPr lang="en-US" altLang="en-US" sz="2000" dirty="0">
                <a:solidFill>
                  <a:srgbClr val="0033CC"/>
                </a:solidFill>
                <a:latin typeface="Consolas" panose="020B0609020204030204" pitchFamily="49" charset="0"/>
              </a:rPr>
              <a:t>()</a:t>
            </a:r>
            <a:r>
              <a:rPr lang="en-US" altLang="en-US" sz="2000" dirty="0">
                <a:latin typeface="Consolas" panose="020B0609020204030204" pitchFamily="49" charset="0"/>
              </a:rPr>
              <a:t>;</a:t>
            </a:r>
          </a:p>
          <a:p>
            <a:pPr>
              <a:buClr>
                <a:srgbClr val="835E01"/>
              </a:buClr>
              <a:buSzPct val="60000"/>
              <a:buFont typeface="Wingdings" panose="05000000000000000000" pitchFamily="2" charset="2"/>
              <a:buNone/>
            </a:pPr>
            <a:r>
              <a:rPr lang="en-US" altLang="en-US" sz="2000" dirty="0">
                <a:latin typeface="Consolas" panose="020B0609020204030204" pitchFamily="49" charset="0"/>
              </a:rPr>
              <a:t>char c1 = </a:t>
            </a:r>
            <a:r>
              <a:rPr lang="en-US" altLang="en-US" sz="2000" dirty="0" err="1">
                <a:latin typeface="Consolas" panose="020B0609020204030204" pitchFamily="49" charset="0"/>
              </a:rPr>
              <a:t>greeting.</a:t>
            </a:r>
            <a:r>
              <a:rPr lang="en-US" altLang="en-US" sz="2000" dirty="0" err="1">
                <a:solidFill>
                  <a:srgbClr val="00B050"/>
                </a:solidFill>
                <a:latin typeface="Consolas" panose="020B0609020204030204" pitchFamily="49" charset="0"/>
              </a:rPr>
              <a:t>charAt</a:t>
            </a:r>
            <a:r>
              <a:rPr lang="en-US" altLang="en-US" sz="2000" dirty="0">
                <a:solidFill>
                  <a:srgbClr val="00B050"/>
                </a:solidFill>
                <a:latin typeface="Consolas" panose="020B0609020204030204" pitchFamily="49" charset="0"/>
              </a:rPr>
              <a:t>(0)</a:t>
            </a:r>
            <a:r>
              <a:rPr lang="en-US" altLang="en-US" sz="2000" dirty="0">
                <a:latin typeface="Consolas" panose="020B0609020204030204" pitchFamily="49" charset="0"/>
              </a:rPr>
              <a:t>;</a:t>
            </a:r>
          </a:p>
        </p:txBody>
      </p:sp>
      <p:sp>
        <p:nvSpPr>
          <p:cNvPr id="5" name="TextBox 4">
            <a:extLst>
              <a:ext uri="{FF2B5EF4-FFF2-40B4-BE49-F238E27FC236}">
                <a16:creationId xmlns:a16="http://schemas.microsoft.com/office/drawing/2014/main" id="{7A2E1D62-79BD-4375-AC85-F0029ACEA0EC}"/>
              </a:ext>
            </a:extLst>
          </p:cNvPr>
          <p:cNvSpPr txBox="1"/>
          <p:nvPr/>
        </p:nvSpPr>
        <p:spPr>
          <a:xfrm>
            <a:off x="1198485" y="4769872"/>
            <a:ext cx="2362199" cy="923330"/>
          </a:xfrm>
          <a:prstGeom prst="rect">
            <a:avLst/>
          </a:prstGeom>
          <a:noFill/>
        </p:spPr>
        <p:txBody>
          <a:bodyPr wrap="square" rtlCol="0">
            <a:spAutoFit/>
          </a:bodyPr>
          <a:lstStyle/>
          <a:p>
            <a:r>
              <a:rPr lang="en-US" dirty="0"/>
              <a:t>The </a:t>
            </a:r>
            <a:r>
              <a:rPr lang="en-US" i="1" dirty="0">
                <a:solidFill>
                  <a:srgbClr val="FF0000"/>
                </a:solidFill>
              </a:rPr>
              <a:t>greeting</a:t>
            </a:r>
            <a:r>
              <a:rPr lang="en-US" dirty="0"/>
              <a:t> variable</a:t>
            </a:r>
          </a:p>
          <a:p>
            <a:r>
              <a:rPr lang="en-US" dirty="0"/>
              <a:t>Holds the address of a String object.</a:t>
            </a:r>
          </a:p>
        </p:txBody>
      </p:sp>
      <p:sp>
        <p:nvSpPr>
          <p:cNvPr id="6" name="TextBox 5">
            <a:extLst>
              <a:ext uri="{FF2B5EF4-FFF2-40B4-BE49-F238E27FC236}">
                <a16:creationId xmlns:a16="http://schemas.microsoft.com/office/drawing/2014/main" id="{B1AD740F-4483-480E-A0F4-36FFE1CBF699}"/>
              </a:ext>
            </a:extLst>
          </p:cNvPr>
          <p:cNvSpPr txBox="1"/>
          <p:nvPr/>
        </p:nvSpPr>
        <p:spPr>
          <a:xfrm>
            <a:off x="3657600" y="5035034"/>
            <a:ext cx="1005403" cy="369332"/>
          </a:xfrm>
          <a:prstGeom prst="rect">
            <a:avLst/>
          </a:prstGeom>
          <a:noFill/>
          <a:ln>
            <a:solidFill>
              <a:schemeClr val="accent1"/>
            </a:solidFill>
          </a:ln>
        </p:spPr>
        <p:txBody>
          <a:bodyPr wrap="none" rtlCol="0">
            <a:spAutoFit/>
          </a:bodyPr>
          <a:lstStyle/>
          <a:p>
            <a:r>
              <a:rPr lang="en-US" dirty="0"/>
              <a:t>address</a:t>
            </a:r>
          </a:p>
        </p:txBody>
      </p:sp>
      <p:cxnSp>
        <p:nvCxnSpPr>
          <p:cNvPr id="8" name="Straight Arrow Connector 7">
            <a:extLst>
              <a:ext uri="{FF2B5EF4-FFF2-40B4-BE49-F238E27FC236}">
                <a16:creationId xmlns:a16="http://schemas.microsoft.com/office/drawing/2014/main" id="{FC933076-81B8-4B1C-AA3C-331E460084A5}"/>
              </a:ext>
            </a:extLst>
          </p:cNvPr>
          <p:cNvCxnSpPr>
            <a:cxnSpLocks/>
            <a:stCxn id="6" idx="3"/>
            <a:endCxn id="10" idx="1"/>
          </p:cNvCxnSpPr>
          <p:nvPr/>
        </p:nvCxnSpPr>
        <p:spPr>
          <a:xfrm>
            <a:off x="4663003" y="5219700"/>
            <a:ext cx="1005403" cy="11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6D3CB6F-328A-4459-86E1-7BB9064379B8}"/>
              </a:ext>
            </a:extLst>
          </p:cNvPr>
          <p:cNvSpPr txBox="1"/>
          <p:nvPr/>
        </p:nvSpPr>
        <p:spPr>
          <a:xfrm>
            <a:off x="5590357" y="4592715"/>
            <a:ext cx="1672317" cy="369332"/>
          </a:xfrm>
          <a:prstGeom prst="rect">
            <a:avLst/>
          </a:prstGeom>
          <a:noFill/>
        </p:spPr>
        <p:txBody>
          <a:bodyPr wrap="none" rtlCol="0">
            <a:spAutoFit/>
          </a:bodyPr>
          <a:lstStyle/>
          <a:p>
            <a:r>
              <a:rPr lang="en-US" dirty="0"/>
              <a:t>A String object</a:t>
            </a:r>
          </a:p>
        </p:txBody>
      </p:sp>
      <p:sp>
        <p:nvSpPr>
          <p:cNvPr id="10" name="TextBox 9">
            <a:extLst>
              <a:ext uri="{FF2B5EF4-FFF2-40B4-BE49-F238E27FC236}">
                <a16:creationId xmlns:a16="http://schemas.microsoft.com/office/drawing/2014/main" id="{B08FBE9F-0221-4FF6-BDF2-53C8AC6ED4B4}"/>
              </a:ext>
            </a:extLst>
          </p:cNvPr>
          <p:cNvSpPr txBox="1"/>
          <p:nvPr/>
        </p:nvSpPr>
        <p:spPr>
          <a:xfrm>
            <a:off x="5668406" y="5046871"/>
            <a:ext cx="1531830" cy="369332"/>
          </a:xfrm>
          <a:prstGeom prst="rect">
            <a:avLst/>
          </a:prstGeom>
          <a:noFill/>
          <a:ln>
            <a:solidFill>
              <a:schemeClr val="accent1">
                <a:shade val="95000"/>
                <a:satMod val="105000"/>
              </a:schemeClr>
            </a:solidFill>
          </a:ln>
        </p:spPr>
        <p:txBody>
          <a:bodyPr wrap="none" rtlCol="0">
            <a:spAutoFit/>
          </a:bodyPr>
          <a:lstStyle/>
          <a:p>
            <a:r>
              <a:rPr lang="en-US" dirty="0"/>
              <a:t>“Hello World”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27D3E-CDB6-43F8-8B9E-14F27EAC66C2}"/>
              </a:ext>
            </a:extLst>
          </p:cNvPr>
          <p:cNvSpPr>
            <a:spLocks noGrp="1"/>
          </p:cNvSpPr>
          <p:nvPr>
            <p:ph type="title"/>
          </p:nvPr>
        </p:nvSpPr>
        <p:spPr/>
        <p:txBody>
          <a:bodyPr/>
          <a:lstStyle/>
          <a:p>
            <a:r>
              <a:rPr lang="en-IN" dirty="0"/>
              <a:t>Classes </a:t>
            </a:r>
            <a:r>
              <a:rPr lang="en-IN" sz="2000" b="0" dirty="0"/>
              <a:t>(1 of 2)</a:t>
            </a:r>
            <a:endParaRPr lang="en-IN" b="0" dirty="0"/>
          </a:p>
        </p:txBody>
      </p:sp>
      <p:sp>
        <p:nvSpPr>
          <p:cNvPr id="3" name="Content Placeholder 2">
            <a:extLst>
              <a:ext uri="{FF2B5EF4-FFF2-40B4-BE49-F238E27FC236}">
                <a16:creationId xmlns:a16="http://schemas.microsoft.com/office/drawing/2014/main" id="{40C53B07-A488-4A41-A7BB-BAA7C0F83685}"/>
              </a:ext>
            </a:extLst>
          </p:cNvPr>
          <p:cNvSpPr>
            <a:spLocks noGrp="1"/>
          </p:cNvSpPr>
          <p:nvPr>
            <p:ph sz="quarter" idx="13"/>
          </p:nvPr>
        </p:nvSpPr>
        <p:spPr/>
        <p:txBody>
          <a:bodyPr/>
          <a:lstStyle/>
          <a:p>
            <a:pPr marL="432" indent="0">
              <a:buNone/>
            </a:pPr>
            <a:r>
              <a:rPr lang="en-IN" b="1" dirty="0"/>
              <a:t>Classes</a:t>
            </a:r>
            <a:r>
              <a:rPr lang="en-IN" dirty="0"/>
              <a:t> are constructs that define objects of the same type. A Java class uses variables to define data fields and methods to define behaviors. Additionally, a class provides a special type of methods, known as constructors, which are invoked to construct objects from the class.</a:t>
            </a:r>
          </a:p>
        </p:txBody>
      </p:sp>
    </p:spTree>
    <p:extLst>
      <p:ext uri="{BB962C8B-B14F-4D97-AF65-F5344CB8AC3E}">
        <p14:creationId xmlns:p14="http://schemas.microsoft.com/office/powerpoint/2010/main" val="3144786389"/>
      </p:ext>
    </p:extLst>
  </p:cSld>
  <p:clrMapOvr>
    <a:masterClrMapping/>
  </p:clrMapOvr>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27C0A014A242A40A6712776A1B494A0" ma:contentTypeVersion="18" ma:contentTypeDescription="Create a new document." ma:contentTypeScope="" ma:versionID="4c6acf0bdd8d3c68de79bfafae2501c2">
  <xsd:schema xmlns:xsd="http://www.w3.org/2001/XMLSchema" xmlns:xs="http://www.w3.org/2001/XMLSchema" xmlns:p="http://schemas.microsoft.com/office/2006/metadata/properties" xmlns:ns2="bde507ab-19d9-42c9-b69f-59bb821f2f61" xmlns:ns3="2b22d00c-ba54-415e-ac47-142f0dfcf7e9" targetNamespace="http://schemas.microsoft.com/office/2006/metadata/properties" ma:root="true" ma:fieldsID="db735535aa43796101af087dcd28ba92" ns2:_="" ns3:_="">
    <xsd:import namespace="bde507ab-19d9-42c9-b69f-59bb821f2f61"/>
    <xsd:import namespace="2b22d00c-ba54-415e-ac47-142f0dfcf7e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ServiceLocatio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e507ab-19d9-42c9-b69f-59bb821f2f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46342d94-4a90-4c9b-8c88-cb4c8647e98f"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b22d00c-ba54-415e-ac47-142f0dfcf7e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715ee8f1-b0c3-4805-b80a-d212239595e5}" ma:internalName="TaxCatchAll" ma:showField="CatchAllData" ma:web="2b22d00c-ba54-415e-ac47-142f0dfcf7e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bde507ab-19d9-42c9-b69f-59bb821f2f61">
      <Terms xmlns="http://schemas.microsoft.com/office/infopath/2007/PartnerControls"/>
    </lcf76f155ced4ddcb4097134ff3c332f>
    <TaxCatchAll xmlns="2b22d00c-ba54-415e-ac47-142f0dfcf7e9" xsi:nil="true"/>
  </documentManagement>
</p:properties>
</file>

<file path=customXml/itemProps1.xml><?xml version="1.0" encoding="utf-8"?>
<ds:datastoreItem xmlns:ds="http://schemas.openxmlformats.org/officeDocument/2006/customXml" ds:itemID="{819185DB-7A9F-4610-A21F-2CD44363C8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e507ab-19d9-42c9-b69f-59bb821f2f61"/>
    <ds:schemaRef ds:uri="2b22d00c-ba54-415e-ac47-142f0dfcf7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810C4ED-AA09-4DA9-906C-AAC823DF139F}">
  <ds:schemaRefs>
    <ds:schemaRef ds:uri="http://schemas.microsoft.com/sharepoint/v3/contenttype/forms"/>
  </ds:schemaRefs>
</ds:datastoreItem>
</file>

<file path=customXml/itemProps3.xml><?xml version="1.0" encoding="utf-8"?>
<ds:datastoreItem xmlns:ds="http://schemas.openxmlformats.org/officeDocument/2006/customXml" ds:itemID="{2AC02FD5-1643-4015-A033-390BB2174889}">
  <ds:schemaRefs>
    <ds:schemaRef ds:uri="http://purl.org/dc/terms/"/>
    <ds:schemaRef ds:uri="http://purl.org/dc/dcmitype/"/>
    <ds:schemaRef ds:uri="bde507ab-19d9-42c9-b69f-59bb821f2f61"/>
    <ds:schemaRef ds:uri="http://www.w3.org/XML/1998/namespace"/>
    <ds:schemaRef ds:uri="http://schemas.microsoft.com/office/infopath/2007/PartnerControls"/>
    <ds:schemaRef ds:uri="http://schemas.microsoft.com/office/2006/documentManagement/types"/>
    <ds:schemaRef ds:uri="http://purl.org/dc/elements/1.1/"/>
    <ds:schemaRef ds:uri="http://schemas.openxmlformats.org/package/2006/metadata/core-properties"/>
    <ds:schemaRef ds:uri="2b22d00c-ba54-415e-ac47-142f0dfcf7e9"/>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147010</TotalTime>
  <Words>6387</Words>
  <Application>Microsoft Office PowerPoint</Application>
  <PresentationFormat>On-screen Show (4:3)</PresentationFormat>
  <Paragraphs>370</Paragraphs>
  <Slides>57</Slides>
  <Notes>57</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57</vt:i4>
      </vt:variant>
    </vt:vector>
  </HeadingPairs>
  <TitlesOfParts>
    <vt:vector size="69" baseType="lpstr">
      <vt:lpstr>Verdana</vt:lpstr>
      <vt:lpstr>Consolas</vt:lpstr>
      <vt:lpstr>Arial</vt:lpstr>
      <vt:lpstr>Noto Sans Symbols</vt:lpstr>
      <vt:lpstr>Times New Roman</vt:lpstr>
      <vt:lpstr>Cambria Math</vt:lpstr>
      <vt:lpstr>Courier New</vt:lpstr>
      <vt:lpstr>Arial Unicode MS</vt:lpstr>
      <vt:lpstr>Calibri</vt:lpstr>
      <vt:lpstr>Wingdings</vt:lpstr>
      <vt:lpstr>USHE</vt:lpstr>
      <vt:lpstr>USHE_slide options</vt:lpstr>
      <vt:lpstr>Introduction to Java Programming and Data Structures</vt:lpstr>
      <vt:lpstr>Motivations</vt:lpstr>
      <vt:lpstr>Objectives (1 of 2)</vt:lpstr>
      <vt:lpstr>Objectives (2 of 2)</vt:lpstr>
      <vt:lpstr>O O Programming Concepts</vt:lpstr>
      <vt:lpstr>Classes and Instances</vt:lpstr>
      <vt:lpstr>Objects</vt:lpstr>
      <vt:lpstr>Objects and Programs</vt:lpstr>
      <vt:lpstr>Classes (1 of 2)</vt:lpstr>
      <vt:lpstr>Classes (2 of 2)</vt:lpstr>
      <vt:lpstr>Diagram of a Class</vt:lpstr>
      <vt:lpstr>U M L Class Diagram</vt:lpstr>
      <vt:lpstr>Constructors</vt:lpstr>
      <vt:lpstr>Default Constructor</vt:lpstr>
      <vt:lpstr>Declaring Object Reference Variables</vt:lpstr>
      <vt:lpstr>Declaring/Creating Objects in a Single Step</vt:lpstr>
      <vt:lpstr>Accessing Object’s Members</vt:lpstr>
      <vt:lpstr>Trace Code (1 of 7)</vt:lpstr>
      <vt:lpstr>Trace Code (2 of 7)</vt:lpstr>
      <vt:lpstr>Trace Code (3 of 7)</vt:lpstr>
      <vt:lpstr>Trace Code (4 of 7)</vt:lpstr>
      <vt:lpstr>Trace Code (5 of 7)</vt:lpstr>
      <vt:lpstr>Trace Code (6 of 7)</vt:lpstr>
      <vt:lpstr>Trace Code (7 of 7)</vt:lpstr>
      <vt:lpstr>Caution</vt:lpstr>
      <vt:lpstr>Reference Data Fields</vt:lpstr>
      <vt:lpstr>Default Value for a Data Field</vt:lpstr>
      <vt:lpstr>Example (1 of 3)</vt:lpstr>
      <vt:lpstr>Differences between Variables of Primitive Data Types and Object Types</vt:lpstr>
      <vt:lpstr>Copying Variables of Primitive Data Types and Object Types</vt:lpstr>
      <vt:lpstr>Rectangle Class</vt:lpstr>
      <vt:lpstr>The UML Diagram for Rectangle class</vt:lpstr>
      <vt:lpstr>The Random Class</vt:lpstr>
      <vt:lpstr>The Random Class Example</vt:lpstr>
      <vt:lpstr>Instance Variables, and Methods</vt:lpstr>
      <vt:lpstr>Static Variables, Constants, and Methods</vt:lpstr>
      <vt:lpstr>Example of Using Instance and Class Variables and Method</vt:lpstr>
      <vt:lpstr>Visibility Modifiers and Accessor/Mutator Methods (1 of 3)</vt:lpstr>
      <vt:lpstr>Visibility Modifiers and Accessor/Mutator Methods (2 of 3)</vt:lpstr>
      <vt:lpstr>Visibility Modifiers and Accessor/Mutator Methods (3 of 3)</vt:lpstr>
      <vt:lpstr>Note</vt:lpstr>
      <vt:lpstr>Example of Data Field Encapsulation</vt:lpstr>
      <vt:lpstr>Passing Objects to Methods (1 of 2)</vt:lpstr>
      <vt:lpstr>Passing Objects to Methods (2 of 2)</vt:lpstr>
      <vt:lpstr>Array of Objects (1 of 3)</vt:lpstr>
      <vt:lpstr>Array of Objects (2 of 3)</vt:lpstr>
      <vt:lpstr>Array of Objects Examples(3 of 3)</vt:lpstr>
      <vt:lpstr>Immutable Objects and Classes</vt:lpstr>
      <vt:lpstr>What Class is Immutable?</vt:lpstr>
      <vt:lpstr>Scope of Variables</vt:lpstr>
      <vt:lpstr>The this Keyword</vt:lpstr>
      <vt:lpstr>Reference the Hidden Data Fields</vt:lpstr>
      <vt:lpstr>Calling Overloaded Constructor</vt:lpstr>
      <vt:lpstr>PowerPoint Presentation</vt:lpstr>
      <vt:lpstr>Rational Numbers UML</vt:lpstr>
      <vt:lpstr>PowerPoint Presentation</vt:lpstr>
      <vt:lpstr>PowerPoint Presentation</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Java Programming and Data Structures, Twelfth Edition, Chapter 9, Objects and Classes</dc:title>
  <dc:subject>IT</dc:subject>
  <dc:creator>Liang</dc:creator>
  <cp:keywords>Introduction to Java Programming and Data Structures</cp:keywords>
  <dc:description>This deck contains code snippets and symbols, screen reader users may need to increase verbosity levels; Long description alt-text is inserted in the notes pane; This presentation contains the hyperlinks located in Notes Pane.</dc:description>
  <cp:lastModifiedBy>Zartoshty, Bahram</cp:lastModifiedBy>
  <cp:revision>897</cp:revision>
  <cp:lastPrinted>2024-11-04T18:46:52Z</cp:lastPrinted>
  <dcterms:modified xsi:type="dcterms:W3CDTF">2025-04-04T05:24:34Z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0x010100D27C0A014A242A40A6712776A1B494A0</vt:lpwstr>
  </property>
</Properties>
</file>